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06" r:id="rId1"/>
  </p:sldMasterIdLst>
  <p:notesMasterIdLst>
    <p:notesMasterId r:id="rId31"/>
  </p:notesMasterIdLst>
  <p:sldIdLst>
    <p:sldId id="274" r:id="rId2"/>
    <p:sldId id="275" r:id="rId3"/>
    <p:sldId id="276" r:id="rId4"/>
    <p:sldId id="283" r:id="rId5"/>
    <p:sldId id="284" r:id="rId6"/>
    <p:sldId id="327" r:id="rId7"/>
    <p:sldId id="328" r:id="rId8"/>
    <p:sldId id="291" r:id="rId9"/>
    <p:sldId id="329" r:id="rId10"/>
    <p:sldId id="330" r:id="rId11"/>
    <p:sldId id="277" r:id="rId12"/>
    <p:sldId id="278" r:id="rId13"/>
    <p:sldId id="286" r:id="rId14"/>
    <p:sldId id="331" r:id="rId15"/>
    <p:sldId id="332" r:id="rId16"/>
    <p:sldId id="333" r:id="rId17"/>
    <p:sldId id="288" r:id="rId18"/>
    <p:sldId id="334" r:id="rId19"/>
    <p:sldId id="335" r:id="rId20"/>
    <p:sldId id="279" r:id="rId21"/>
    <p:sldId id="280" r:id="rId22"/>
    <p:sldId id="336" r:id="rId23"/>
    <p:sldId id="326" r:id="rId24"/>
    <p:sldId id="337" r:id="rId25"/>
    <p:sldId id="338" r:id="rId26"/>
    <p:sldId id="339" r:id="rId27"/>
    <p:sldId id="290" r:id="rId28"/>
    <p:sldId id="340" r:id="rId29"/>
    <p:sldId id="341" r:id="rId30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entury Gothic" panose="020B0502020202020204" pitchFamily="34" charset="0"/>
      <p:regular r:id="rId36"/>
      <p:bold r:id="rId37"/>
      <p:italic r:id="rId38"/>
      <p:boldItalic r:id="rId39"/>
    </p:embeddedFont>
    <p:embeddedFont>
      <p:font typeface="Garamond" panose="02020404030301010803" pitchFamily="18" charset="0"/>
      <p:regular r:id="rId40"/>
      <p:bold r:id="rId41"/>
      <p:italic r:id="rId4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D89D"/>
    <a:srgbClr val="E3A596"/>
    <a:srgbClr val="2683C6"/>
    <a:srgbClr val="F8F8F8"/>
    <a:srgbClr val="90C6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374" autoAdjust="0"/>
  </p:normalViewPr>
  <p:slideViewPr>
    <p:cSldViewPr snapToGrid="0">
      <p:cViewPr varScale="1">
        <p:scale>
          <a:sx n="108" d="100"/>
          <a:sy n="108" d="100"/>
        </p:scale>
        <p:origin x="1686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0DD50-8285-4815-AA0C-37C39471E8EC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770E7-E320-4004-AC7C-1CDC8878A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961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80902" y="1275025"/>
            <a:ext cx="7182197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088136" y="1385316"/>
            <a:ext cx="6967728" cy="4087368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3794760" y="1267730"/>
            <a:ext cx="1554480" cy="64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3886200" y="1267731"/>
            <a:ext cx="1371600" cy="548640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1281" y="2091263"/>
            <a:ext cx="6801440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6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1575" y="4682062"/>
            <a:ext cx="6803136" cy="50292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400"/>
            </a:lvl2pPr>
            <a:lvl3pPr marL="914400" indent="0" algn="ctr">
              <a:buNone/>
              <a:defRPr sz="14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  <a:lvl6pPr marL="2286000" indent="0" algn="ctr">
              <a:buNone/>
              <a:defRPr sz="1400"/>
            </a:lvl6pPr>
            <a:lvl7pPr marL="2743200" indent="0" algn="ctr">
              <a:buNone/>
              <a:defRPr sz="1400"/>
            </a:lvl7pPr>
            <a:lvl8pPr marL="3200400" indent="0" algn="ctr">
              <a:buNone/>
              <a:defRPr sz="1400"/>
            </a:lvl8pPr>
            <a:lvl9pPr marL="3657600" indent="0" algn="ctr">
              <a:buNone/>
              <a:defRPr sz="1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3931920" y="1327188"/>
            <a:ext cx="1280160" cy="457200"/>
          </a:xfrm>
        </p:spPr>
        <p:txBody>
          <a:bodyPr/>
          <a:lstStyle>
            <a:lvl1pPr algn="ctr">
              <a:defRPr sz="11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2342508-AECF-4B40-8DB6-81B6A4D3ABF8}" type="datetime1">
              <a:rPr lang="en-US" smtClean="0"/>
              <a:t>1/20/2024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104936" y="5211060"/>
            <a:ext cx="4429125" cy="228600"/>
          </a:xfrm>
        </p:spPr>
        <p:txBody>
          <a:bodyPr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6455190" y="5212080"/>
            <a:ext cx="158391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1DF24B3-3C9C-4A61-9190-DF50BA856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281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F4789-AD23-4304-87FB-4A10E8A022B8}" type="datetime1">
              <a:rPr lang="en-US" smtClean="0"/>
              <a:t>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90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762000"/>
            <a:ext cx="177165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762000"/>
            <a:ext cx="60579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77584-1B7D-42ED-A1A5-23DF32DC4436}" type="datetime1">
              <a:rPr lang="en-US" smtClean="0"/>
              <a:t>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03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06D26-75B1-4C4C-9A18-A666FC9C6EDC}" type="datetime1">
              <a:rPr lang="en-US" smtClean="0"/>
              <a:t>1/20/2024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63840" y="6659181"/>
            <a:ext cx="1097280" cy="274320"/>
          </a:xfrm>
        </p:spPr>
        <p:txBody>
          <a:bodyPr vert="horz" lIns="91440" tIns="45720" rIns="91440" bIns="45720" rtlCol="0" anchor="ctr">
            <a:normAutofit/>
          </a:bodyPr>
          <a:lstStyle>
            <a:lvl1pPr algn="l" rtl="0">
              <a:defRPr lang="en-US" sz="800" cap="none" spc="0" baseline="0" smtClean="0">
                <a:solidFill>
                  <a:sysClr val="windowText" lastClr="000000"/>
                </a:solidFill>
                <a:effectLst/>
                <a:latin typeface="+mj-lt"/>
                <a:cs typeface="B Koodak" panose="00000700000000000000" pitchFamily="2" charset="-78"/>
              </a:defRPr>
            </a:lvl1pPr>
          </a:lstStyle>
          <a:p>
            <a:pPr defTabSz="914400">
              <a:lnSpc>
                <a:spcPct val="90000"/>
              </a:lnSpc>
              <a:spcBef>
                <a:spcPct val="0"/>
              </a:spcBef>
            </a:pPr>
            <a:fld id="{31DF24B3-3C9C-4A61-9190-DF50BA856859}" type="slidenum">
              <a:rPr lang="en-001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001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D9C04BA-8B0C-46DC-8EA1-18D199E1100C}"/>
              </a:ext>
            </a:extLst>
          </p:cNvPr>
          <p:cNvSpPr txBox="1">
            <a:spLocks/>
          </p:cNvSpPr>
          <p:nvPr userDrawn="1"/>
        </p:nvSpPr>
        <p:spPr>
          <a:xfrm>
            <a:off x="59913" y="6495238"/>
            <a:ext cx="1942892" cy="552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fa-IR" sz="1200" dirty="0">
                <a:solidFill>
                  <a:sysClr val="windowText" lastClr="000000"/>
                </a:solidFill>
                <a:cs typeface="B Koodak" panose="00000700000000000000" pitchFamily="2" charset="-78"/>
              </a:rPr>
              <a:t>چهارم دی ماه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BEC93D-EFE1-4E0C-B6D4-1BB1C5F0D084}"/>
              </a:ext>
            </a:extLst>
          </p:cNvPr>
          <p:cNvSpPr txBox="1"/>
          <p:nvPr userDrawn="1"/>
        </p:nvSpPr>
        <p:spPr>
          <a:xfrm>
            <a:off x="787090" y="6637983"/>
            <a:ext cx="1220993" cy="263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1200" cap="none" spc="0" baseline="0">
                <a:solidFill>
                  <a:sysClr val="windowText" lastClr="000000"/>
                </a:solidFill>
                <a:effectLst/>
                <a:latin typeface="+mj-lt"/>
                <a:cs typeface="B Koodak" panose="00000700000000000000" pitchFamily="2" charset="-78"/>
              </a:defRPr>
            </a:lvl1pPr>
          </a:lstStyle>
          <a:p>
            <a:pPr lvl="0"/>
            <a:r>
              <a:rPr lang="fa-IR" dirty="0"/>
              <a:t>گزارش هفته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100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980902" y="1275025"/>
            <a:ext cx="7182197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088136" y="1385316"/>
            <a:ext cx="6967728" cy="4087368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3794760" y="1267730"/>
            <a:ext cx="1554480" cy="64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3886200" y="1267731"/>
            <a:ext cx="1371600" cy="548640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2717" y="2094309"/>
            <a:ext cx="6803136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6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2718" y="4682062"/>
            <a:ext cx="6803136" cy="50292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931920" y="1325880"/>
            <a:ext cx="1280160" cy="457200"/>
          </a:xfrm>
        </p:spPr>
        <p:txBody>
          <a:bodyPr/>
          <a:lstStyle>
            <a:lvl1pPr algn="ctr">
              <a:defRPr lang="en-US" sz="11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C16C1F7-D56C-4C17-929D-25E0D7A95F57}" type="datetime1">
              <a:rPr lang="en-US" smtClean="0"/>
              <a:t>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04679" y="5211060"/>
            <a:ext cx="4430268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3378" y="5211060"/>
            <a:ext cx="1584198" cy="228600"/>
          </a:xfrm>
        </p:spPr>
        <p:txBody>
          <a:bodyPr/>
          <a:lstStyle/>
          <a:p>
            <a:fld id="{31DF24B3-3C9C-4A61-9190-DF50BA856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755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2103120"/>
            <a:ext cx="3657600" cy="393192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4880" y="2103120"/>
            <a:ext cx="3657600" cy="393192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D2BF8-CE67-44DD-A158-B329A82E41C7}" type="datetime1">
              <a:rPr lang="en-US" smtClean="0"/>
              <a:t>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786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074334"/>
            <a:ext cx="365760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755898"/>
            <a:ext cx="365760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2074334"/>
            <a:ext cx="365760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756581"/>
            <a:ext cx="365760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4C20E-1FCA-42A3-8607-5496F70D2CFD}" type="datetime1">
              <a:rPr lang="en-US" smtClean="0"/>
              <a:t>1/20/2024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287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0D6AA-8332-49E3-836E-F1082EAA0AF4}" type="datetime1">
              <a:rPr lang="en-US" smtClean="0"/>
              <a:t>1/20/2024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570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BA08A-3C73-4D28-AC7A-4F49DDF79865}" type="datetime1">
              <a:rPr lang="en-US" smtClean="0"/>
              <a:t>1/20/2024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392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84147" y="173736"/>
            <a:ext cx="6398514" cy="65105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6765290" y="173736"/>
            <a:ext cx="2194560" cy="65105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300" y="607392"/>
            <a:ext cx="1823085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8976" y="907143"/>
            <a:ext cx="5428856" cy="504371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72300" y="2286000"/>
            <a:ext cx="1823085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3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662E9-14A9-4F0D-BC64-05BCABA46786}" type="datetime1">
              <a:rPr lang="en-US" smtClean="0"/>
              <a:t>1/20/2024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7795258" y="6310086"/>
            <a:ext cx="109728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1DF24B3-3C9C-4A61-9190-DF50BA85685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868160" y="274320"/>
            <a:ext cx="1988820" cy="6309360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58713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765290" y="173736"/>
            <a:ext cx="2194560" cy="65105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300" y="603504"/>
            <a:ext cx="1824228" cy="1645920"/>
          </a:xfrm>
        </p:spPr>
        <p:txBody>
          <a:bodyPr anchor="b">
            <a:noAutofit/>
          </a:bodyPr>
          <a:lstStyle>
            <a:lvl1pPr algn="l">
              <a:defRPr sz="24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449" y="173736"/>
            <a:ext cx="6398514" cy="6510528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72300" y="2286000"/>
            <a:ext cx="1824228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3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DB7CB22F-D038-406C-897C-AA28C7741EA7}" type="datetime1">
              <a:rPr lang="en-US" smtClean="0"/>
              <a:t>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9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97546" y="6309360"/>
            <a:ext cx="109728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1DF24B3-3C9C-4A61-9190-DF50BA85685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868160" y="274320"/>
            <a:ext cx="1988820" cy="6309360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40200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6022" y="173736"/>
            <a:ext cx="8791956" cy="6510528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642594"/>
            <a:ext cx="768096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103120"/>
            <a:ext cx="768096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34768" y="6309360"/>
            <a:ext cx="20574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FEEE862-E592-47BA-AA7C-9E007165F45C}" type="datetime1">
              <a:rPr lang="en-US" smtClean="0"/>
              <a:t>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6896" y="6309360"/>
            <a:ext cx="3950208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3382" y="6309360"/>
            <a:ext cx="10972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1DF24B3-3C9C-4A61-9190-DF50BA856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36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77BFC-6CEF-4CC2-875D-41CC478B32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9512" y="1430767"/>
            <a:ext cx="1220993" cy="552863"/>
          </a:xfrm>
        </p:spPr>
        <p:txBody>
          <a:bodyPr/>
          <a:lstStyle/>
          <a:p>
            <a:r>
              <a:rPr lang="fa-IR" sz="2000" dirty="0">
                <a:solidFill>
                  <a:sysClr val="windowText" lastClr="000000"/>
                </a:solidFill>
                <a:cs typeface="B Koodak" panose="00000700000000000000" pitchFamily="2" charset="-78"/>
              </a:rPr>
              <a:t>چهارم دی ماه</a:t>
            </a:r>
            <a:endParaRPr lang="en-US" sz="2000" dirty="0">
              <a:solidFill>
                <a:sysClr val="windowText" lastClr="000000"/>
              </a:solidFill>
              <a:cs typeface="B Koodak" panose="00000700000000000000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C81A76-66A7-49AE-A702-F3CBD81F3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8440" y="2650560"/>
            <a:ext cx="6803136" cy="1556879"/>
          </a:xfrm>
        </p:spPr>
        <p:txBody>
          <a:bodyPr>
            <a:normAutofit lnSpcReduction="10000"/>
          </a:bodyPr>
          <a:lstStyle/>
          <a:p>
            <a:pPr>
              <a:lnSpc>
                <a:spcPct val="83000"/>
              </a:lnSpc>
              <a:spcBef>
                <a:spcPct val="0"/>
              </a:spcBef>
            </a:pPr>
            <a:r>
              <a:rPr lang="fa-IR" sz="6200" cap="all" spc="-100" dirty="0">
                <a:ln w="19050">
                  <a:solidFill>
                    <a:srgbClr val="F8F8F8"/>
                  </a:solidFill>
                </a:ln>
                <a:solidFill>
                  <a:srgbClr val="E3A59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B Koodak" panose="00000700000000000000" pitchFamily="2" charset="-78"/>
              </a:rPr>
              <a:t>الگوریتم ژنتیک</a:t>
            </a:r>
          </a:p>
          <a:p>
            <a:pPr>
              <a:lnSpc>
                <a:spcPct val="83000"/>
              </a:lnSpc>
              <a:spcBef>
                <a:spcPct val="0"/>
              </a:spcBef>
            </a:pPr>
            <a:r>
              <a:rPr lang="fa-IR" sz="6200" cap="all" spc="-100" dirty="0">
                <a:ln w="19050">
                  <a:solidFill>
                    <a:srgbClr val="F8F8F8"/>
                  </a:solidFill>
                </a:ln>
                <a:solidFill>
                  <a:srgbClr val="E3A59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B Koodak" panose="00000700000000000000" pitchFamily="2" charset="-78"/>
              </a:rPr>
              <a:t>در تنظیم ابرپارامترها</a:t>
            </a:r>
            <a:endParaRPr lang="en-US" sz="6200" cap="all" spc="-100" dirty="0">
              <a:ln w="19050">
                <a:solidFill>
                  <a:srgbClr val="F8F8F8"/>
                </a:solidFill>
              </a:ln>
              <a:solidFill>
                <a:srgbClr val="E3A59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cs typeface="B Koodak" panose="000007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C9A810-751A-44C5-B1EB-6123911603E9}"/>
              </a:ext>
            </a:extLst>
          </p:cNvPr>
          <p:cNvSpPr txBox="1"/>
          <p:nvPr/>
        </p:nvSpPr>
        <p:spPr>
          <a:xfrm>
            <a:off x="3959512" y="1246101"/>
            <a:ext cx="1220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sz="1800" dirty="0">
                <a:solidFill>
                  <a:sysClr val="windowText" lastClr="000000"/>
                </a:solidFill>
                <a:cs typeface="B Koodak" panose="00000700000000000000" pitchFamily="2" charset="-78"/>
              </a:rPr>
              <a:t>گزارش هفته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6F401-F813-43DF-B156-9537109A6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165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10" y="274320"/>
            <a:ext cx="7680960" cy="1371600"/>
          </a:xfrm>
        </p:spPr>
        <p:txBody>
          <a:bodyPr/>
          <a:lstStyle/>
          <a:p>
            <a:pPr algn="r" rtl="1"/>
            <a:r>
              <a:rPr lang="fa-IR" dirty="0">
                <a:cs typeface="B Koodak" panose="00000700000000000000" pitchFamily="2" charset="-78"/>
              </a:rPr>
              <a:t>الگوریتم جنگل تصادفی</a:t>
            </a:r>
            <a:br>
              <a:rPr lang="en-US" dirty="0">
                <a:cs typeface="B Koodak" panose="00000700000000000000" pitchFamily="2" charset="-78"/>
              </a:rPr>
            </a:b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347A0-11BE-44B0-9F7C-2E5227C7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A8BA0C-D1A6-4F8F-BEB8-48D9FBECDCEB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2- درصد</a:t>
            </a:r>
            <a:endParaRPr lang="en-US" sz="2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A8E775-DA05-4E06-8A3C-B8F909BB89D3}"/>
              </a:ext>
            </a:extLst>
          </p:cNvPr>
          <p:cNvSpPr txBox="1">
            <a:spLocks/>
          </p:cNvSpPr>
          <p:nvPr/>
        </p:nvSpPr>
        <p:spPr>
          <a:xfrm>
            <a:off x="587443" y="470044"/>
            <a:ext cx="2159164" cy="980151"/>
          </a:xfrm>
          <a:custGeom>
            <a:avLst/>
            <a:gdLst>
              <a:gd name="connsiteX0" fmla="*/ 0 w 2159164"/>
              <a:gd name="connsiteY0" fmla="*/ 0 h 980151"/>
              <a:gd name="connsiteX1" fmla="*/ 582974 w 2159164"/>
              <a:gd name="connsiteY1" fmla="*/ 0 h 980151"/>
              <a:gd name="connsiteX2" fmla="*/ 1057990 w 2159164"/>
              <a:gd name="connsiteY2" fmla="*/ 0 h 980151"/>
              <a:gd name="connsiteX3" fmla="*/ 1533006 w 2159164"/>
              <a:gd name="connsiteY3" fmla="*/ 0 h 980151"/>
              <a:gd name="connsiteX4" fmla="*/ 2159164 w 2159164"/>
              <a:gd name="connsiteY4" fmla="*/ 0 h 980151"/>
              <a:gd name="connsiteX5" fmla="*/ 2159164 w 2159164"/>
              <a:gd name="connsiteY5" fmla="*/ 490076 h 980151"/>
              <a:gd name="connsiteX6" fmla="*/ 2159164 w 2159164"/>
              <a:gd name="connsiteY6" fmla="*/ 980151 h 980151"/>
              <a:gd name="connsiteX7" fmla="*/ 1597781 w 2159164"/>
              <a:gd name="connsiteY7" fmla="*/ 980151 h 980151"/>
              <a:gd name="connsiteX8" fmla="*/ 1014807 w 2159164"/>
              <a:gd name="connsiteY8" fmla="*/ 980151 h 980151"/>
              <a:gd name="connsiteX9" fmla="*/ 518199 w 2159164"/>
              <a:gd name="connsiteY9" fmla="*/ 980151 h 980151"/>
              <a:gd name="connsiteX10" fmla="*/ 0 w 2159164"/>
              <a:gd name="connsiteY10" fmla="*/ 980151 h 980151"/>
              <a:gd name="connsiteX11" fmla="*/ 0 w 2159164"/>
              <a:gd name="connsiteY11" fmla="*/ 470472 h 980151"/>
              <a:gd name="connsiteX12" fmla="*/ 0 w 2159164"/>
              <a:gd name="connsiteY12" fmla="*/ 0 h 980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980151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211770" y="132489"/>
                  <a:pt x="2157152" y="335729"/>
                  <a:pt x="2159164" y="490076"/>
                </a:cubicBezTo>
                <a:cubicBezTo>
                  <a:pt x="2161176" y="644423"/>
                  <a:pt x="2144488" y="753415"/>
                  <a:pt x="2159164" y="980151"/>
                </a:cubicBezTo>
                <a:cubicBezTo>
                  <a:pt x="1919093" y="996386"/>
                  <a:pt x="1770708" y="956457"/>
                  <a:pt x="1597781" y="980151"/>
                </a:cubicBezTo>
                <a:cubicBezTo>
                  <a:pt x="1424854" y="1003845"/>
                  <a:pt x="1193771" y="963451"/>
                  <a:pt x="1014807" y="980151"/>
                </a:cubicBezTo>
                <a:cubicBezTo>
                  <a:pt x="835843" y="996851"/>
                  <a:pt x="748167" y="949547"/>
                  <a:pt x="518199" y="980151"/>
                </a:cubicBezTo>
                <a:cubicBezTo>
                  <a:pt x="288231" y="1010755"/>
                  <a:pt x="230013" y="979621"/>
                  <a:pt x="0" y="980151"/>
                </a:cubicBezTo>
                <a:cubicBezTo>
                  <a:pt x="-4310" y="825905"/>
                  <a:pt x="29812" y="608255"/>
                  <a:pt x="0" y="470472"/>
                </a:cubicBezTo>
                <a:cubicBezTo>
                  <a:pt x="-29812" y="332689"/>
                  <a:pt x="8753" y="212665"/>
                  <a:pt x="0" y="0"/>
                </a:cubicBezTo>
                <a:close/>
              </a:path>
              <a:path w="2159164" h="980151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197541" y="155098"/>
                  <a:pt x="2149812" y="322995"/>
                  <a:pt x="2159164" y="460671"/>
                </a:cubicBezTo>
                <a:cubicBezTo>
                  <a:pt x="2168516" y="598347"/>
                  <a:pt x="2145717" y="830429"/>
                  <a:pt x="2159164" y="980151"/>
                </a:cubicBezTo>
                <a:cubicBezTo>
                  <a:pt x="1957681" y="1008970"/>
                  <a:pt x="1827521" y="943895"/>
                  <a:pt x="1662556" y="980151"/>
                </a:cubicBezTo>
                <a:cubicBezTo>
                  <a:pt x="1497591" y="1016407"/>
                  <a:pt x="1221093" y="916674"/>
                  <a:pt x="1101174" y="980151"/>
                </a:cubicBezTo>
                <a:cubicBezTo>
                  <a:pt x="981255" y="1043628"/>
                  <a:pt x="722102" y="920287"/>
                  <a:pt x="539791" y="980151"/>
                </a:cubicBezTo>
                <a:cubicBezTo>
                  <a:pt x="357480" y="1040015"/>
                  <a:pt x="265418" y="963772"/>
                  <a:pt x="0" y="980151"/>
                </a:cubicBezTo>
                <a:cubicBezTo>
                  <a:pt x="-3780" y="737278"/>
                  <a:pt x="37017" y="678387"/>
                  <a:pt x="0" y="470472"/>
                </a:cubicBezTo>
                <a:cubicBezTo>
                  <a:pt x="-37017" y="262557"/>
                  <a:pt x="26427" y="217943"/>
                  <a:pt x="0" y="0"/>
                </a:cubicBezTo>
                <a:close/>
              </a:path>
            </a:pathLst>
          </a:custGeom>
          <a:ln w="12700" cap="flat" cmpd="sng" algn="ctr">
            <a:solidFill>
              <a:srgbClr val="C0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60936158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Garamond" pitchFamily="18" charset="0"/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>
              <a:buFont typeface="Garamond" pitchFamily="18" charset="0"/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 38</a:t>
            </a:r>
            <a:endParaRPr lang="fa-IR" sz="1400" dirty="0"/>
          </a:p>
          <a:p>
            <a:pPr marL="0" indent="0">
              <a:buFont typeface="Garamond" pitchFamily="18" charset="0"/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25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5AF0B33-FE59-4163-B289-2432EF6B9F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" t="75066" r="-332" b="221"/>
          <a:stretch/>
        </p:blipFill>
        <p:spPr bwMode="auto">
          <a:xfrm>
            <a:off x="0" y="2136717"/>
            <a:ext cx="9174430" cy="382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246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98B68E42-5E0C-478C-BE05-A0E593657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869" y="1697069"/>
            <a:ext cx="6309618" cy="481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ADABoost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EB1E0-6A3E-4A37-92FF-E491A7CEC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7207" y="2118039"/>
            <a:ext cx="2399813" cy="2043738"/>
          </a:xfrm>
          <a:custGeom>
            <a:avLst/>
            <a:gdLst>
              <a:gd name="connsiteX0" fmla="*/ 0 w 2399813"/>
              <a:gd name="connsiteY0" fmla="*/ 0 h 2043738"/>
              <a:gd name="connsiteX1" fmla="*/ 551957 w 2399813"/>
              <a:gd name="connsiteY1" fmla="*/ 0 h 2043738"/>
              <a:gd name="connsiteX2" fmla="*/ 1151910 w 2399813"/>
              <a:gd name="connsiteY2" fmla="*/ 0 h 2043738"/>
              <a:gd name="connsiteX3" fmla="*/ 1799860 w 2399813"/>
              <a:gd name="connsiteY3" fmla="*/ 0 h 2043738"/>
              <a:gd name="connsiteX4" fmla="*/ 2399813 w 2399813"/>
              <a:gd name="connsiteY4" fmla="*/ 0 h 2043738"/>
              <a:gd name="connsiteX5" fmla="*/ 2399813 w 2399813"/>
              <a:gd name="connsiteY5" fmla="*/ 531372 h 2043738"/>
              <a:gd name="connsiteX6" fmla="*/ 2399813 w 2399813"/>
              <a:gd name="connsiteY6" fmla="*/ 1042306 h 2043738"/>
              <a:gd name="connsiteX7" fmla="*/ 2399813 w 2399813"/>
              <a:gd name="connsiteY7" fmla="*/ 1594116 h 2043738"/>
              <a:gd name="connsiteX8" fmla="*/ 2399813 w 2399813"/>
              <a:gd name="connsiteY8" fmla="*/ 2043738 h 2043738"/>
              <a:gd name="connsiteX9" fmla="*/ 1799860 w 2399813"/>
              <a:gd name="connsiteY9" fmla="*/ 2043738 h 2043738"/>
              <a:gd name="connsiteX10" fmla="*/ 1151910 w 2399813"/>
              <a:gd name="connsiteY10" fmla="*/ 2043738 h 2043738"/>
              <a:gd name="connsiteX11" fmla="*/ 599953 w 2399813"/>
              <a:gd name="connsiteY11" fmla="*/ 2043738 h 2043738"/>
              <a:gd name="connsiteX12" fmla="*/ 0 w 2399813"/>
              <a:gd name="connsiteY12" fmla="*/ 2043738 h 2043738"/>
              <a:gd name="connsiteX13" fmla="*/ 0 w 2399813"/>
              <a:gd name="connsiteY13" fmla="*/ 1594116 h 2043738"/>
              <a:gd name="connsiteX14" fmla="*/ 0 w 2399813"/>
              <a:gd name="connsiteY14" fmla="*/ 1124056 h 2043738"/>
              <a:gd name="connsiteX15" fmla="*/ 0 w 2399813"/>
              <a:gd name="connsiteY15" fmla="*/ 633559 h 2043738"/>
              <a:gd name="connsiteX16" fmla="*/ 0 w 2399813"/>
              <a:gd name="connsiteY16" fmla="*/ 0 h 204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99813" h="2043738" fill="none" extrusionOk="0">
                <a:moveTo>
                  <a:pt x="0" y="0"/>
                </a:moveTo>
                <a:cubicBezTo>
                  <a:pt x="152186" y="-5673"/>
                  <a:pt x="382868" y="60242"/>
                  <a:pt x="551957" y="0"/>
                </a:cubicBezTo>
                <a:cubicBezTo>
                  <a:pt x="721046" y="-60242"/>
                  <a:pt x="889920" y="19671"/>
                  <a:pt x="1151910" y="0"/>
                </a:cubicBezTo>
                <a:cubicBezTo>
                  <a:pt x="1413900" y="-19671"/>
                  <a:pt x="1560419" y="60772"/>
                  <a:pt x="1799860" y="0"/>
                </a:cubicBezTo>
                <a:cubicBezTo>
                  <a:pt x="2039301" y="-60772"/>
                  <a:pt x="2239431" y="4639"/>
                  <a:pt x="2399813" y="0"/>
                </a:cubicBezTo>
                <a:cubicBezTo>
                  <a:pt x="2456677" y="172542"/>
                  <a:pt x="2341612" y="267585"/>
                  <a:pt x="2399813" y="531372"/>
                </a:cubicBezTo>
                <a:cubicBezTo>
                  <a:pt x="2458014" y="795159"/>
                  <a:pt x="2343023" y="794751"/>
                  <a:pt x="2399813" y="1042306"/>
                </a:cubicBezTo>
                <a:cubicBezTo>
                  <a:pt x="2456603" y="1289861"/>
                  <a:pt x="2384278" y="1481597"/>
                  <a:pt x="2399813" y="1594116"/>
                </a:cubicBezTo>
                <a:cubicBezTo>
                  <a:pt x="2415348" y="1706635"/>
                  <a:pt x="2365351" y="1868556"/>
                  <a:pt x="2399813" y="2043738"/>
                </a:cubicBezTo>
                <a:cubicBezTo>
                  <a:pt x="2132727" y="2063816"/>
                  <a:pt x="2008778" y="2013073"/>
                  <a:pt x="1799860" y="2043738"/>
                </a:cubicBezTo>
                <a:cubicBezTo>
                  <a:pt x="1590942" y="2074403"/>
                  <a:pt x="1376047" y="2006553"/>
                  <a:pt x="1151910" y="2043738"/>
                </a:cubicBezTo>
                <a:cubicBezTo>
                  <a:pt x="927773" y="2080923"/>
                  <a:pt x="860021" y="1988313"/>
                  <a:pt x="599953" y="2043738"/>
                </a:cubicBezTo>
                <a:cubicBezTo>
                  <a:pt x="339885" y="2099163"/>
                  <a:pt x="263009" y="2006077"/>
                  <a:pt x="0" y="2043738"/>
                </a:cubicBezTo>
                <a:cubicBezTo>
                  <a:pt x="-41475" y="1834082"/>
                  <a:pt x="13550" y="1760647"/>
                  <a:pt x="0" y="1594116"/>
                </a:cubicBezTo>
                <a:cubicBezTo>
                  <a:pt x="-13550" y="1427585"/>
                  <a:pt x="40745" y="1278947"/>
                  <a:pt x="0" y="1124056"/>
                </a:cubicBezTo>
                <a:cubicBezTo>
                  <a:pt x="-40745" y="969165"/>
                  <a:pt x="53240" y="802195"/>
                  <a:pt x="0" y="633559"/>
                </a:cubicBezTo>
                <a:cubicBezTo>
                  <a:pt x="-53240" y="464923"/>
                  <a:pt x="35110" y="244478"/>
                  <a:pt x="0" y="0"/>
                </a:cubicBezTo>
                <a:close/>
              </a:path>
              <a:path w="2399813" h="2043738" stroke="0" extrusionOk="0">
                <a:moveTo>
                  <a:pt x="0" y="0"/>
                </a:moveTo>
                <a:cubicBezTo>
                  <a:pt x="217794" y="-59062"/>
                  <a:pt x="451698" y="3070"/>
                  <a:pt x="575955" y="0"/>
                </a:cubicBezTo>
                <a:cubicBezTo>
                  <a:pt x="700212" y="-3070"/>
                  <a:pt x="962081" y="62887"/>
                  <a:pt x="1103914" y="0"/>
                </a:cubicBezTo>
                <a:cubicBezTo>
                  <a:pt x="1245747" y="-62887"/>
                  <a:pt x="1449128" y="76610"/>
                  <a:pt x="1751863" y="0"/>
                </a:cubicBezTo>
                <a:cubicBezTo>
                  <a:pt x="2054598" y="-76610"/>
                  <a:pt x="2266553" y="44199"/>
                  <a:pt x="2399813" y="0"/>
                </a:cubicBezTo>
                <a:cubicBezTo>
                  <a:pt x="2446579" y="196365"/>
                  <a:pt x="2374131" y="278224"/>
                  <a:pt x="2399813" y="449622"/>
                </a:cubicBezTo>
                <a:cubicBezTo>
                  <a:pt x="2425495" y="621020"/>
                  <a:pt x="2358189" y="721697"/>
                  <a:pt x="2399813" y="899245"/>
                </a:cubicBezTo>
                <a:cubicBezTo>
                  <a:pt x="2441437" y="1076793"/>
                  <a:pt x="2393671" y="1217236"/>
                  <a:pt x="2399813" y="1369304"/>
                </a:cubicBezTo>
                <a:cubicBezTo>
                  <a:pt x="2405955" y="1521372"/>
                  <a:pt x="2346066" y="1799128"/>
                  <a:pt x="2399813" y="2043738"/>
                </a:cubicBezTo>
                <a:cubicBezTo>
                  <a:pt x="2123704" y="2118264"/>
                  <a:pt x="1908266" y="2001783"/>
                  <a:pt x="1775862" y="2043738"/>
                </a:cubicBezTo>
                <a:cubicBezTo>
                  <a:pt x="1643458" y="2085693"/>
                  <a:pt x="1468374" y="2036195"/>
                  <a:pt x="1199907" y="2043738"/>
                </a:cubicBezTo>
                <a:cubicBezTo>
                  <a:pt x="931441" y="2051281"/>
                  <a:pt x="719380" y="1991115"/>
                  <a:pt x="551957" y="2043738"/>
                </a:cubicBezTo>
                <a:cubicBezTo>
                  <a:pt x="384534" y="2096361"/>
                  <a:pt x="200608" y="2003378"/>
                  <a:pt x="0" y="2043738"/>
                </a:cubicBezTo>
                <a:cubicBezTo>
                  <a:pt x="-29018" y="1923271"/>
                  <a:pt x="15244" y="1742817"/>
                  <a:pt x="0" y="1594116"/>
                </a:cubicBezTo>
                <a:cubicBezTo>
                  <a:pt x="-15244" y="1445415"/>
                  <a:pt x="29019" y="1208475"/>
                  <a:pt x="0" y="1103619"/>
                </a:cubicBezTo>
                <a:cubicBezTo>
                  <a:pt x="-29019" y="998763"/>
                  <a:pt x="47057" y="775835"/>
                  <a:pt x="0" y="551809"/>
                </a:cubicBezTo>
                <a:cubicBezTo>
                  <a:pt x="-47057" y="327783"/>
                  <a:pt x="28524" y="20794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:49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9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/>
              <a:t>f1_score </a:t>
            </a:r>
            <a:r>
              <a:rPr lang="en-US" sz="1400" dirty="0"/>
              <a:t>= </a:t>
            </a:r>
            <a:r>
              <a:rPr lang="en-001" sz="1400" dirty="0"/>
              <a:t>0.95288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elapsed_time</a:t>
            </a:r>
            <a:r>
              <a:rPr lang="en-US" sz="1400" b="1" dirty="0"/>
              <a:t> </a:t>
            </a:r>
            <a:r>
              <a:rPr lang="en-US" sz="1400" dirty="0"/>
              <a:t>= </a:t>
            </a:r>
            <a:r>
              <a:rPr lang="en-001" sz="1400" dirty="0"/>
              <a:t>1.040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total_score</a:t>
            </a:r>
            <a:r>
              <a:rPr lang="en-US" sz="1400" b="1" dirty="0"/>
              <a:t> </a:t>
            </a:r>
            <a:r>
              <a:rPr lang="en-US" sz="1400" dirty="0"/>
              <a:t>= </a:t>
            </a:r>
            <a:r>
              <a:rPr lang="en-001" sz="1400" dirty="0"/>
              <a:t>0.8934</a:t>
            </a: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4BDE6-49DA-4026-A5F5-AEB020E65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1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ADABoost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113807-A0CD-47D6-A365-0B02F792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12</a:t>
            </a:fld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83DC716-6357-4D42-AACD-434ECD55B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283" y="1810944"/>
            <a:ext cx="4500131" cy="438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C722729-1984-4712-84EC-6588E0830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23" y="3749066"/>
            <a:ext cx="2399813" cy="1041475"/>
          </a:xfr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depth:</a:t>
            </a:r>
            <a:r>
              <a:rPr lang="en-US" sz="1400" dirty="0"/>
              <a:t>49</a:t>
            </a:r>
            <a:endParaRPr lang="fa-IR" sz="1400" dirty="0"/>
          </a:p>
          <a:p>
            <a:pPr marL="0" indent="0">
              <a:buNone/>
            </a:pPr>
            <a:r>
              <a:rPr lang="en-US" sz="1400" b="1" dirty="0" err="1"/>
              <a:t>n_learner</a:t>
            </a:r>
            <a:r>
              <a:rPr lang="en-US" sz="1400" b="1" dirty="0"/>
              <a:t>: </a:t>
            </a:r>
            <a:r>
              <a:rPr lang="en-US" sz="14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64544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90" y="339008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ADABoost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113807-A0CD-47D6-A365-0B02F792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13</a:t>
            </a:fld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E336CB6-6E94-4CF4-810C-F09E4C4A0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36261"/>
            <a:ext cx="4572000" cy="378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DEC6BCE3-E5AC-4F79-A8BF-2B51651CE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336262"/>
            <a:ext cx="4572000" cy="378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A8A170A-E86D-4948-8AE0-4384E257F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04070"/>
            <a:ext cx="2399813" cy="1041475"/>
          </a:xfr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depth:</a:t>
            </a:r>
            <a:r>
              <a:rPr lang="en-US" sz="1400" dirty="0"/>
              <a:t>49</a:t>
            </a:r>
            <a:endParaRPr lang="fa-IR" sz="1400" dirty="0"/>
          </a:p>
          <a:p>
            <a:pPr marL="0" indent="0">
              <a:buNone/>
            </a:pPr>
            <a:r>
              <a:rPr lang="en-US" sz="1400" b="1" dirty="0" err="1"/>
              <a:t>n_learner</a:t>
            </a:r>
            <a:r>
              <a:rPr lang="en-US" sz="1400" b="1" dirty="0"/>
              <a:t>: </a:t>
            </a:r>
            <a:r>
              <a:rPr lang="en-US" sz="14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04234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90" y="339008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ADABoost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113807-A0CD-47D6-A365-0B02F792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14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25E80EC-C600-48AB-B68B-0DACBBBEA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04070"/>
            <a:ext cx="2399813" cy="1041475"/>
          </a:xfr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depth:</a:t>
            </a:r>
            <a:r>
              <a:rPr lang="en-US" sz="1400" dirty="0"/>
              <a:t>49</a:t>
            </a:r>
            <a:endParaRPr lang="fa-IR" sz="1400" dirty="0"/>
          </a:p>
          <a:p>
            <a:pPr marL="0" indent="0">
              <a:buNone/>
            </a:pPr>
            <a:r>
              <a:rPr lang="en-US" sz="1400" b="1" dirty="0" err="1"/>
              <a:t>n_learner</a:t>
            </a:r>
            <a:r>
              <a:rPr lang="en-US" sz="1400" b="1" dirty="0"/>
              <a:t>: </a:t>
            </a:r>
            <a:r>
              <a:rPr lang="en-US" sz="1400" dirty="0"/>
              <a:t>9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40A5E27A-0945-4D25-AC73-501C10E0B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894" y="2053473"/>
            <a:ext cx="6502211" cy="449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179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90" y="339008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ADABoost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113807-A0CD-47D6-A365-0B02F792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15</a:t>
            </a:fld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CA218B82-FC8A-4610-86A4-FC2DF6794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760" y="1895978"/>
            <a:ext cx="6214480" cy="422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4030313-2F2A-4B67-A7BB-F61F9B82FE12}"/>
              </a:ext>
            </a:extLst>
          </p:cNvPr>
          <p:cNvSpPr txBox="1">
            <a:spLocks/>
          </p:cNvSpPr>
          <p:nvPr/>
        </p:nvSpPr>
        <p:spPr>
          <a:xfrm>
            <a:off x="628650" y="504070"/>
            <a:ext cx="2399813" cy="1041475"/>
          </a:xfrm>
          <a:prstGeom prst="rect">
            <a:avLst/>
          </a:prstGeom>
          <a:ln w="12700" cap="flat" cmpd="sng" algn="ctr">
            <a:solidFill>
              <a:srgbClr val="C00000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Garamond" pitchFamily="18" charset="0"/>
              <a:buNone/>
            </a:pPr>
            <a:r>
              <a:rPr lang="en-US" sz="1400" b="1"/>
              <a:t>Best Parameters:</a:t>
            </a:r>
            <a:endParaRPr lang="fa-IR" sz="1400" b="1"/>
          </a:p>
          <a:p>
            <a:pPr marL="0" indent="0">
              <a:buFont typeface="Garamond" pitchFamily="18" charset="0"/>
              <a:buNone/>
            </a:pPr>
            <a:r>
              <a:rPr lang="en-US" sz="1400" b="1"/>
              <a:t>Max</a:t>
            </a:r>
            <a:r>
              <a:rPr lang="fa-IR" sz="1400" b="1"/>
              <a:t>_</a:t>
            </a:r>
            <a:r>
              <a:rPr lang="en-US" sz="1400" b="1"/>
              <a:t>depth:</a:t>
            </a:r>
            <a:r>
              <a:rPr lang="en-US" sz="1400"/>
              <a:t>49</a:t>
            </a:r>
            <a:endParaRPr lang="fa-IR" sz="1400"/>
          </a:p>
          <a:p>
            <a:pPr marL="0" indent="0">
              <a:buFont typeface="Garamond" pitchFamily="18" charset="0"/>
              <a:buNone/>
            </a:pPr>
            <a:r>
              <a:rPr lang="en-US" sz="1400" b="1"/>
              <a:t>n_learner: </a:t>
            </a:r>
            <a:r>
              <a:rPr lang="en-US" sz="1400"/>
              <a:t>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52010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90" y="339008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ADABoost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113807-A0CD-47D6-A365-0B02F792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16</a:t>
            </a:fld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AA6E5628-5DBF-4210-BEEB-F010C1E74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276" y="2019718"/>
            <a:ext cx="6165448" cy="419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72A5110-5A65-4D90-B0B5-BA51B978FBC7}"/>
              </a:ext>
            </a:extLst>
          </p:cNvPr>
          <p:cNvSpPr txBox="1">
            <a:spLocks/>
          </p:cNvSpPr>
          <p:nvPr/>
        </p:nvSpPr>
        <p:spPr>
          <a:xfrm>
            <a:off x="628650" y="504070"/>
            <a:ext cx="2399813" cy="1041475"/>
          </a:xfrm>
          <a:prstGeom prst="rect">
            <a:avLst/>
          </a:prstGeom>
          <a:ln w="12700" cap="flat" cmpd="sng" algn="ctr">
            <a:solidFill>
              <a:srgbClr val="C00000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Garamond" pitchFamily="18" charset="0"/>
              <a:buNone/>
            </a:pPr>
            <a:r>
              <a:rPr lang="en-US" sz="1400" b="1"/>
              <a:t>Best Parameters:</a:t>
            </a:r>
            <a:endParaRPr lang="fa-IR" sz="1400" b="1"/>
          </a:p>
          <a:p>
            <a:pPr marL="0" indent="0">
              <a:buFont typeface="Garamond" pitchFamily="18" charset="0"/>
              <a:buNone/>
            </a:pPr>
            <a:r>
              <a:rPr lang="en-US" sz="1400" b="1"/>
              <a:t>Max</a:t>
            </a:r>
            <a:r>
              <a:rPr lang="fa-IR" sz="1400" b="1"/>
              <a:t>_</a:t>
            </a:r>
            <a:r>
              <a:rPr lang="en-US" sz="1400" b="1"/>
              <a:t>depth:</a:t>
            </a:r>
            <a:r>
              <a:rPr lang="en-US" sz="1400"/>
              <a:t>49</a:t>
            </a:r>
            <a:endParaRPr lang="fa-IR" sz="1400"/>
          </a:p>
          <a:p>
            <a:pPr marL="0" indent="0">
              <a:buFont typeface="Garamond" pitchFamily="18" charset="0"/>
              <a:buNone/>
            </a:pPr>
            <a:r>
              <a:rPr lang="en-US" sz="1400" b="1"/>
              <a:t>n_learner: </a:t>
            </a:r>
            <a:r>
              <a:rPr lang="en-US" sz="1400"/>
              <a:t>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59456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113807-A0CD-47D6-A365-0B02F792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17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350" y="209427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ADABoost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1CE1EB-188A-4D5C-ABAC-8B4CB7B62D14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2- درصد</a:t>
            </a:r>
            <a:endParaRPr lang="en-US" sz="2000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148C58DC-79A7-4060-9925-AD1C91F946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4134" r="926" b="50000"/>
          <a:stretch/>
        </p:blipFill>
        <p:spPr bwMode="auto">
          <a:xfrm>
            <a:off x="1" y="2057706"/>
            <a:ext cx="9144000" cy="402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AC1168F-9F59-4381-8FF5-34AE19642D5A}"/>
              </a:ext>
            </a:extLst>
          </p:cNvPr>
          <p:cNvSpPr txBox="1">
            <a:spLocks/>
          </p:cNvSpPr>
          <p:nvPr/>
        </p:nvSpPr>
        <p:spPr>
          <a:xfrm>
            <a:off x="628650" y="504070"/>
            <a:ext cx="2399813" cy="1041475"/>
          </a:xfrm>
          <a:prstGeom prst="rect">
            <a:avLst/>
          </a:prstGeom>
          <a:ln w="12700" cap="flat" cmpd="sng" algn="ctr">
            <a:solidFill>
              <a:srgbClr val="C00000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Garamond" pitchFamily="18" charset="0"/>
              <a:buNone/>
            </a:pPr>
            <a:r>
              <a:rPr lang="en-US" sz="1400" b="1"/>
              <a:t>Best Parameters:</a:t>
            </a:r>
            <a:endParaRPr lang="fa-IR" sz="1400" b="1"/>
          </a:p>
          <a:p>
            <a:pPr marL="0" indent="0">
              <a:buFont typeface="Garamond" pitchFamily="18" charset="0"/>
              <a:buNone/>
            </a:pPr>
            <a:r>
              <a:rPr lang="en-US" sz="1400" b="1"/>
              <a:t>Max</a:t>
            </a:r>
            <a:r>
              <a:rPr lang="fa-IR" sz="1400" b="1"/>
              <a:t>_</a:t>
            </a:r>
            <a:r>
              <a:rPr lang="en-US" sz="1400" b="1"/>
              <a:t>depth:</a:t>
            </a:r>
            <a:r>
              <a:rPr lang="en-US" sz="1400"/>
              <a:t>49</a:t>
            </a:r>
            <a:endParaRPr lang="fa-IR" sz="1400"/>
          </a:p>
          <a:p>
            <a:pPr marL="0" indent="0">
              <a:buFont typeface="Garamond" pitchFamily="18" charset="0"/>
              <a:buNone/>
            </a:pPr>
            <a:r>
              <a:rPr lang="en-US" sz="1400" b="1"/>
              <a:t>n_learner: </a:t>
            </a:r>
            <a:r>
              <a:rPr lang="en-US" sz="1400"/>
              <a:t>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2330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113807-A0CD-47D6-A365-0B02F792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18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350" y="209427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ADABoost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1CE1EB-188A-4D5C-ABAC-8B4CB7B62D14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2- درصد</a:t>
            </a:r>
            <a:endParaRPr lang="en-US" sz="2000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148C58DC-79A7-4060-9925-AD1C91F946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8" r="927" b="24938"/>
          <a:stretch/>
        </p:blipFill>
        <p:spPr bwMode="auto">
          <a:xfrm>
            <a:off x="1" y="2183907"/>
            <a:ext cx="9144000" cy="389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473D3D6-9A10-418C-A933-010EF39D5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04070"/>
            <a:ext cx="2399813" cy="1041475"/>
          </a:xfr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depth:</a:t>
            </a:r>
            <a:r>
              <a:rPr lang="en-US" sz="1400" dirty="0"/>
              <a:t>49</a:t>
            </a:r>
            <a:endParaRPr lang="fa-IR" sz="1400" dirty="0"/>
          </a:p>
          <a:p>
            <a:pPr marL="0" indent="0">
              <a:buNone/>
            </a:pPr>
            <a:r>
              <a:rPr lang="en-US" sz="1400" b="1" dirty="0" err="1"/>
              <a:t>n_learner</a:t>
            </a:r>
            <a:r>
              <a:rPr lang="en-US" sz="1400" b="1" dirty="0"/>
              <a:t>: </a:t>
            </a:r>
            <a:r>
              <a:rPr lang="en-US" sz="14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287652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113807-A0CD-47D6-A365-0B02F792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19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350" y="209427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ADABoost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1CE1EB-188A-4D5C-ABAC-8B4CB7B62D14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2- درصد</a:t>
            </a:r>
            <a:endParaRPr lang="en-US" sz="2000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148C58DC-79A7-4060-9925-AD1C91F946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" t="74728" b="218"/>
          <a:stretch/>
        </p:blipFill>
        <p:spPr bwMode="auto">
          <a:xfrm>
            <a:off x="0" y="2201662"/>
            <a:ext cx="9144000" cy="389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3DDA7AA-D994-4283-A601-F626EA9CBF65}"/>
              </a:ext>
            </a:extLst>
          </p:cNvPr>
          <p:cNvSpPr txBox="1">
            <a:spLocks/>
          </p:cNvSpPr>
          <p:nvPr/>
        </p:nvSpPr>
        <p:spPr>
          <a:xfrm>
            <a:off x="628650" y="504070"/>
            <a:ext cx="2399813" cy="1041475"/>
          </a:xfrm>
          <a:prstGeom prst="rect">
            <a:avLst/>
          </a:prstGeom>
          <a:ln w="12700" cap="flat" cmpd="sng" algn="ctr">
            <a:solidFill>
              <a:srgbClr val="C00000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Garamond" pitchFamily="18" charset="0"/>
              <a:buNone/>
            </a:pPr>
            <a:r>
              <a:rPr lang="en-US" sz="1400" b="1"/>
              <a:t>Best Parameters:</a:t>
            </a:r>
            <a:endParaRPr lang="fa-IR" sz="1400" b="1"/>
          </a:p>
          <a:p>
            <a:pPr marL="0" indent="0">
              <a:buFont typeface="Garamond" pitchFamily="18" charset="0"/>
              <a:buNone/>
            </a:pPr>
            <a:r>
              <a:rPr lang="en-US" sz="1400" b="1"/>
              <a:t>Max</a:t>
            </a:r>
            <a:r>
              <a:rPr lang="fa-IR" sz="1400" b="1"/>
              <a:t>_</a:t>
            </a:r>
            <a:r>
              <a:rPr lang="en-US" sz="1400" b="1"/>
              <a:t>depth:</a:t>
            </a:r>
            <a:r>
              <a:rPr lang="en-US" sz="1400"/>
              <a:t>49</a:t>
            </a:r>
            <a:endParaRPr lang="fa-IR" sz="1400"/>
          </a:p>
          <a:p>
            <a:pPr marL="0" indent="0">
              <a:buFont typeface="Garamond" pitchFamily="18" charset="0"/>
              <a:buNone/>
            </a:pPr>
            <a:r>
              <a:rPr lang="en-US" sz="1400" b="1"/>
              <a:t>n_learner: </a:t>
            </a:r>
            <a:r>
              <a:rPr lang="en-US" sz="1400"/>
              <a:t>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69059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0B419A7-BEA1-4E56-BDBC-4BC8D39A8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141" y="1975485"/>
            <a:ext cx="56769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Koodak" panose="00000700000000000000" pitchFamily="2" charset="-78"/>
              </a:rPr>
              <a:t>الگوریتم جنگل تصادفی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EB1E0-6A3E-4A37-92FF-E491A7CEC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2448849"/>
            <a:ext cx="2159164" cy="1960302"/>
          </a:xfrm>
          <a:custGeom>
            <a:avLst/>
            <a:gdLst>
              <a:gd name="connsiteX0" fmla="*/ 0 w 2159164"/>
              <a:gd name="connsiteY0" fmla="*/ 0 h 1960302"/>
              <a:gd name="connsiteX1" fmla="*/ 496608 w 2159164"/>
              <a:gd name="connsiteY1" fmla="*/ 0 h 1960302"/>
              <a:gd name="connsiteX2" fmla="*/ 1036399 w 2159164"/>
              <a:gd name="connsiteY2" fmla="*/ 0 h 1960302"/>
              <a:gd name="connsiteX3" fmla="*/ 1619373 w 2159164"/>
              <a:gd name="connsiteY3" fmla="*/ 0 h 1960302"/>
              <a:gd name="connsiteX4" fmla="*/ 2159164 w 2159164"/>
              <a:gd name="connsiteY4" fmla="*/ 0 h 1960302"/>
              <a:gd name="connsiteX5" fmla="*/ 2159164 w 2159164"/>
              <a:gd name="connsiteY5" fmla="*/ 509679 h 1960302"/>
              <a:gd name="connsiteX6" fmla="*/ 2159164 w 2159164"/>
              <a:gd name="connsiteY6" fmla="*/ 999754 h 1960302"/>
              <a:gd name="connsiteX7" fmla="*/ 2159164 w 2159164"/>
              <a:gd name="connsiteY7" fmla="*/ 1529036 h 1960302"/>
              <a:gd name="connsiteX8" fmla="*/ 2159164 w 2159164"/>
              <a:gd name="connsiteY8" fmla="*/ 1960302 h 1960302"/>
              <a:gd name="connsiteX9" fmla="*/ 1619373 w 2159164"/>
              <a:gd name="connsiteY9" fmla="*/ 1960302 h 1960302"/>
              <a:gd name="connsiteX10" fmla="*/ 1036399 w 2159164"/>
              <a:gd name="connsiteY10" fmla="*/ 1960302 h 1960302"/>
              <a:gd name="connsiteX11" fmla="*/ 539791 w 2159164"/>
              <a:gd name="connsiteY11" fmla="*/ 1960302 h 1960302"/>
              <a:gd name="connsiteX12" fmla="*/ 0 w 2159164"/>
              <a:gd name="connsiteY12" fmla="*/ 1960302 h 1960302"/>
              <a:gd name="connsiteX13" fmla="*/ 0 w 2159164"/>
              <a:gd name="connsiteY13" fmla="*/ 1529036 h 1960302"/>
              <a:gd name="connsiteX14" fmla="*/ 0 w 2159164"/>
              <a:gd name="connsiteY14" fmla="*/ 1078166 h 1960302"/>
              <a:gd name="connsiteX15" fmla="*/ 0 w 2159164"/>
              <a:gd name="connsiteY15" fmla="*/ 607694 h 1960302"/>
              <a:gd name="connsiteX16" fmla="*/ 0 w 2159164"/>
              <a:gd name="connsiteY16" fmla="*/ 0 h 196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59164" h="1960302" fill="none" extrusionOk="0">
                <a:moveTo>
                  <a:pt x="0" y="0"/>
                </a:moveTo>
                <a:cubicBezTo>
                  <a:pt x="163096" y="-34886"/>
                  <a:pt x="267533" y="53409"/>
                  <a:pt x="496608" y="0"/>
                </a:cubicBezTo>
                <a:cubicBezTo>
                  <a:pt x="725683" y="-53409"/>
                  <a:pt x="883371" y="3056"/>
                  <a:pt x="1036399" y="0"/>
                </a:cubicBezTo>
                <a:cubicBezTo>
                  <a:pt x="1189427" y="-3056"/>
                  <a:pt x="1412061" y="37085"/>
                  <a:pt x="1619373" y="0"/>
                </a:cubicBezTo>
                <a:cubicBezTo>
                  <a:pt x="1826685" y="-37085"/>
                  <a:pt x="1929244" y="28090"/>
                  <a:pt x="2159164" y="0"/>
                </a:cubicBezTo>
                <a:cubicBezTo>
                  <a:pt x="2183237" y="223633"/>
                  <a:pt x="2120393" y="312190"/>
                  <a:pt x="2159164" y="509679"/>
                </a:cubicBezTo>
                <a:cubicBezTo>
                  <a:pt x="2197935" y="707168"/>
                  <a:pt x="2148834" y="812682"/>
                  <a:pt x="2159164" y="999754"/>
                </a:cubicBezTo>
                <a:cubicBezTo>
                  <a:pt x="2169494" y="1186826"/>
                  <a:pt x="2127335" y="1406618"/>
                  <a:pt x="2159164" y="1529036"/>
                </a:cubicBezTo>
                <a:cubicBezTo>
                  <a:pt x="2190993" y="1651454"/>
                  <a:pt x="2133657" y="1866186"/>
                  <a:pt x="2159164" y="1960302"/>
                </a:cubicBezTo>
                <a:cubicBezTo>
                  <a:pt x="2021145" y="2017473"/>
                  <a:pt x="1834051" y="1904526"/>
                  <a:pt x="1619373" y="1960302"/>
                </a:cubicBezTo>
                <a:cubicBezTo>
                  <a:pt x="1404695" y="2016078"/>
                  <a:pt x="1295649" y="1931110"/>
                  <a:pt x="1036399" y="1960302"/>
                </a:cubicBezTo>
                <a:cubicBezTo>
                  <a:pt x="777149" y="1989494"/>
                  <a:pt x="713202" y="1956334"/>
                  <a:pt x="539791" y="1960302"/>
                </a:cubicBezTo>
                <a:cubicBezTo>
                  <a:pt x="366380" y="1964270"/>
                  <a:pt x="247567" y="1901706"/>
                  <a:pt x="0" y="1960302"/>
                </a:cubicBezTo>
                <a:cubicBezTo>
                  <a:pt x="-33236" y="1750192"/>
                  <a:pt x="4750" y="1702790"/>
                  <a:pt x="0" y="1529036"/>
                </a:cubicBezTo>
                <a:cubicBezTo>
                  <a:pt x="-4750" y="1355282"/>
                  <a:pt x="36344" y="1228432"/>
                  <a:pt x="0" y="1078166"/>
                </a:cubicBezTo>
                <a:cubicBezTo>
                  <a:pt x="-36344" y="927900"/>
                  <a:pt x="9955" y="745648"/>
                  <a:pt x="0" y="607694"/>
                </a:cubicBezTo>
                <a:cubicBezTo>
                  <a:pt x="-9955" y="469740"/>
                  <a:pt x="58063" y="165518"/>
                  <a:pt x="0" y="0"/>
                </a:cubicBezTo>
                <a:close/>
              </a:path>
              <a:path w="2159164" h="1960302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1288" y="188413"/>
                  <a:pt x="2148782" y="232884"/>
                  <a:pt x="2159164" y="431266"/>
                </a:cubicBezTo>
                <a:cubicBezTo>
                  <a:pt x="2169546" y="629648"/>
                  <a:pt x="2137780" y="725952"/>
                  <a:pt x="2159164" y="862533"/>
                </a:cubicBezTo>
                <a:cubicBezTo>
                  <a:pt x="2180548" y="999114"/>
                  <a:pt x="2136495" y="1149312"/>
                  <a:pt x="2159164" y="1313402"/>
                </a:cubicBezTo>
                <a:cubicBezTo>
                  <a:pt x="2181833" y="1477492"/>
                  <a:pt x="2144052" y="1804496"/>
                  <a:pt x="2159164" y="1960302"/>
                </a:cubicBezTo>
                <a:cubicBezTo>
                  <a:pt x="1884061" y="2024385"/>
                  <a:pt x="1780092" y="1900438"/>
                  <a:pt x="1597781" y="1960302"/>
                </a:cubicBezTo>
                <a:cubicBezTo>
                  <a:pt x="1415470" y="2020166"/>
                  <a:pt x="1256311" y="1925929"/>
                  <a:pt x="1079582" y="1960302"/>
                </a:cubicBezTo>
                <a:cubicBezTo>
                  <a:pt x="902853" y="1994675"/>
                  <a:pt x="700170" y="1897187"/>
                  <a:pt x="496608" y="1960302"/>
                </a:cubicBezTo>
                <a:cubicBezTo>
                  <a:pt x="293046" y="2023417"/>
                  <a:pt x="165470" y="1918766"/>
                  <a:pt x="0" y="1960302"/>
                </a:cubicBezTo>
                <a:cubicBezTo>
                  <a:pt x="-46535" y="1865864"/>
                  <a:pt x="6941" y="1695043"/>
                  <a:pt x="0" y="1529036"/>
                </a:cubicBezTo>
                <a:cubicBezTo>
                  <a:pt x="-6941" y="1363029"/>
                  <a:pt x="28251" y="1260013"/>
                  <a:pt x="0" y="1058563"/>
                </a:cubicBezTo>
                <a:cubicBezTo>
                  <a:pt x="-28251" y="857113"/>
                  <a:pt x="31791" y="789755"/>
                  <a:pt x="0" y="529282"/>
                </a:cubicBezTo>
                <a:cubicBezTo>
                  <a:pt x="-31791" y="268809"/>
                  <a:pt x="49906" y="11633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:38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25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/>
              <a:t>f1_score </a:t>
            </a:r>
            <a:r>
              <a:rPr lang="en-US" sz="1400" dirty="0"/>
              <a:t>= </a:t>
            </a:r>
            <a:r>
              <a:rPr lang="en-001" sz="1400" dirty="0"/>
              <a:t>0.9516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elapsed_time</a:t>
            </a:r>
            <a:r>
              <a:rPr lang="en-US" sz="1400" b="1" dirty="0"/>
              <a:t> </a:t>
            </a:r>
            <a:r>
              <a:rPr lang="en-US" sz="1400" dirty="0"/>
              <a:t>= 0.47s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total_score</a:t>
            </a:r>
            <a:r>
              <a:rPr lang="en-US" sz="1400" b="1" dirty="0"/>
              <a:t> </a:t>
            </a:r>
            <a:r>
              <a:rPr lang="en-US" sz="1400" dirty="0"/>
              <a:t>= 0.90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6CBD6-B2F0-42A2-AECA-F0CBFAF99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9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29D7B659-DADE-46F5-A191-6A7269A68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560" y="1881531"/>
            <a:ext cx="576262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XGBoost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EB1E0-6A3E-4A37-92FF-E491A7CEC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2448849"/>
            <a:ext cx="2227006" cy="1960302"/>
          </a:xfrm>
          <a:custGeom>
            <a:avLst/>
            <a:gdLst>
              <a:gd name="connsiteX0" fmla="*/ 0 w 2227006"/>
              <a:gd name="connsiteY0" fmla="*/ 0 h 1960302"/>
              <a:gd name="connsiteX1" fmla="*/ 512211 w 2227006"/>
              <a:gd name="connsiteY1" fmla="*/ 0 h 1960302"/>
              <a:gd name="connsiteX2" fmla="*/ 1068963 w 2227006"/>
              <a:gd name="connsiteY2" fmla="*/ 0 h 1960302"/>
              <a:gd name="connsiteX3" fmla="*/ 1670255 w 2227006"/>
              <a:gd name="connsiteY3" fmla="*/ 0 h 1960302"/>
              <a:gd name="connsiteX4" fmla="*/ 2227006 w 2227006"/>
              <a:gd name="connsiteY4" fmla="*/ 0 h 1960302"/>
              <a:gd name="connsiteX5" fmla="*/ 2227006 w 2227006"/>
              <a:gd name="connsiteY5" fmla="*/ 509679 h 1960302"/>
              <a:gd name="connsiteX6" fmla="*/ 2227006 w 2227006"/>
              <a:gd name="connsiteY6" fmla="*/ 999754 h 1960302"/>
              <a:gd name="connsiteX7" fmla="*/ 2227006 w 2227006"/>
              <a:gd name="connsiteY7" fmla="*/ 1529036 h 1960302"/>
              <a:gd name="connsiteX8" fmla="*/ 2227006 w 2227006"/>
              <a:gd name="connsiteY8" fmla="*/ 1960302 h 1960302"/>
              <a:gd name="connsiteX9" fmla="*/ 1670255 w 2227006"/>
              <a:gd name="connsiteY9" fmla="*/ 1960302 h 1960302"/>
              <a:gd name="connsiteX10" fmla="*/ 1068963 w 2227006"/>
              <a:gd name="connsiteY10" fmla="*/ 1960302 h 1960302"/>
              <a:gd name="connsiteX11" fmla="*/ 556752 w 2227006"/>
              <a:gd name="connsiteY11" fmla="*/ 1960302 h 1960302"/>
              <a:gd name="connsiteX12" fmla="*/ 0 w 2227006"/>
              <a:gd name="connsiteY12" fmla="*/ 1960302 h 1960302"/>
              <a:gd name="connsiteX13" fmla="*/ 0 w 2227006"/>
              <a:gd name="connsiteY13" fmla="*/ 1529036 h 1960302"/>
              <a:gd name="connsiteX14" fmla="*/ 0 w 2227006"/>
              <a:gd name="connsiteY14" fmla="*/ 1078166 h 1960302"/>
              <a:gd name="connsiteX15" fmla="*/ 0 w 2227006"/>
              <a:gd name="connsiteY15" fmla="*/ 607694 h 1960302"/>
              <a:gd name="connsiteX16" fmla="*/ 0 w 2227006"/>
              <a:gd name="connsiteY16" fmla="*/ 0 h 196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27006" h="1960302" fill="none" extrusionOk="0">
                <a:moveTo>
                  <a:pt x="0" y="0"/>
                </a:moveTo>
                <a:cubicBezTo>
                  <a:pt x="145125" y="-27220"/>
                  <a:pt x="380277" y="46638"/>
                  <a:pt x="512211" y="0"/>
                </a:cubicBezTo>
                <a:cubicBezTo>
                  <a:pt x="644145" y="-46638"/>
                  <a:pt x="830179" y="11016"/>
                  <a:pt x="1068963" y="0"/>
                </a:cubicBezTo>
                <a:cubicBezTo>
                  <a:pt x="1307747" y="-11016"/>
                  <a:pt x="1470819" y="42718"/>
                  <a:pt x="1670255" y="0"/>
                </a:cubicBezTo>
                <a:cubicBezTo>
                  <a:pt x="1869691" y="-42718"/>
                  <a:pt x="1994519" y="20283"/>
                  <a:pt x="2227006" y="0"/>
                </a:cubicBezTo>
                <a:cubicBezTo>
                  <a:pt x="2251079" y="223633"/>
                  <a:pt x="2188235" y="312190"/>
                  <a:pt x="2227006" y="509679"/>
                </a:cubicBezTo>
                <a:cubicBezTo>
                  <a:pt x="2265777" y="707168"/>
                  <a:pt x="2216676" y="812682"/>
                  <a:pt x="2227006" y="999754"/>
                </a:cubicBezTo>
                <a:cubicBezTo>
                  <a:pt x="2237336" y="1186826"/>
                  <a:pt x="2195177" y="1406618"/>
                  <a:pt x="2227006" y="1529036"/>
                </a:cubicBezTo>
                <a:cubicBezTo>
                  <a:pt x="2258835" y="1651454"/>
                  <a:pt x="2201499" y="1866186"/>
                  <a:pt x="2227006" y="1960302"/>
                </a:cubicBezTo>
                <a:cubicBezTo>
                  <a:pt x="2082956" y="2008778"/>
                  <a:pt x="1902025" y="1918202"/>
                  <a:pt x="1670255" y="1960302"/>
                </a:cubicBezTo>
                <a:cubicBezTo>
                  <a:pt x="1438485" y="2002402"/>
                  <a:pt x="1217376" y="1893503"/>
                  <a:pt x="1068963" y="1960302"/>
                </a:cubicBezTo>
                <a:cubicBezTo>
                  <a:pt x="920550" y="2027101"/>
                  <a:pt x="751313" y="1902595"/>
                  <a:pt x="556752" y="1960302"/>
                </a:cubicBezTo>
                <a:cubicBezTo>
                  <a:pt x="362191" y="2018009"/>
                  <a:pt x="175855" y="1951680"/>
                  <a:pt x="0" y="1960302"/>
                </a:cubicBezTo>
                <a:cubicBezTo>
                  <a:pt x="-33236" y="1750192"/>
                  <a:pt x="4750" y="1702790"/>
                  <a:pt x="0" y="1529036"/>
                </a:cubicBezTo>
                <a:cubicBezTo>
                  <a:pt x="-4750" y="1355282"/>
                  <a:pt x="36344" y="1228432"/>
                  <a:pt x="0" y="1078166"/>
                </a:cubicBezTo>
                <a:cubicBezTo>
                  <a:pt x="-36344" y="927900"/>
                  <a:pt x="9955" y="745648"/>
                  <a:pt x="0" y="607694"/>
                </a:cubicBezTo>
                <a:cubicBezTo>
                  <a:pt x="-9955" y="469740"/>
                  <a:pt x="58063" y="165518"/>
                  <a:pt x="0" y="0"/>
                </a:cubicBezTo>
                <a:close/>
              </a:path>
              <a:path w="2227006" h="1960302" stroke="0" extrusionOk="0">
                <a:moveTo>
                  <a:pt x="0" y="0"/>
                </a:moveTo>
                <a:cubicBezTo>
                  <a:pt x="253441" y="-17049"/>
                  <a:pt x="279525" y="15314"/>
                  <a:pt x="534481" y="0"/>
                </a:cubicBezTo>
                <a:cubicBezTo>
                  <a:pt x="789437" y="-15314"/>
                  <a:pt x="910507" y="37381"/>
                  <a:pt x="1024423" y="0"/>
                </a:cubicBezTo>
                <a:cubicBezTo>
                  <a:pt x="1138339" y="-37381"/>
                  <a:pt x="1460836" y="42751"/>
                  <a:pt x="1625714" y="0"/>
                </a:cubicBezTo>
                <a:cubicBezTo>
                  <a:pt x="1790592" y="-42751"/>
                  <a:pt x="1989757" y="12233"/>
                  <a:pt x="2227006" y="0"/>
                </a:cubicBezTo>
                <a:cubicBezTo>
                  <a:pt x="2269130" y="188413"/>
                  <a:pt x="2216624" y="232884"/>
                  <a:pt x="2227006" y="431266"/>
                </a:cubicBezTo>
                <a:cubicBezTo>
                  <a:pt x="2237388" y="629648"/>
                  <a:pt x="2205622" y="725952"/>
                  <a:pt x="2227006" y="862533"/>
                </a:cubicBezTo>
                <a:cubicBezTo>
                  <a:pt x="2248390" y="999114"/>
                  <a:pt x="2204337" y="1149312"/>
                  <a:pt x="2227006" y="1313402"/>
                </a:cubicBezTo>
                <a:cubicBezTo>
                  <a:pt x="2249675" y="1477492"/>
                  <a:pt x="2211894" y="1804496"/>
                  <a:pt x="2227006" y="1960302"/>
                </a:cubicBezTo>
                <a:cubicBezTo>
                  <a:pt x="2090030" y="1977922"/>
                  <a:pt x="1906165" y="1895076"/>
                  <a:pt x="1647984" y="1960302"/>
                </a:cubicBezTo>
                <a:cubicBezTo>
                  <a:pt x="1389803" y="2025528"/>
                  <a:pt x="1252707" y="1920984"/>
                  <a:pt x="1113503" y="1960302"/>
                </a:cubicBezTo>
                <a:cubicBezTo>
                  <a:pt x="974299" y="1999620"/>
                  <a:pt x="641139" y="1928435"/>
                  <a:pt x="512211" y="1960302"/>
                </a:cubicBezTo>
                <a:cubicBezTo>
                  <a:pt x="383283" y="1992169"/>
                  <a:pt x="252845" y="1900463"/>
                  <a:pt x="0" y="1960302"/>
                </a:cubicBezTo>
                <a:cubicBezTo>
                  <a:pt x="-46535" y="1865864"/>
                  <a:pt x="6941" y="1695043"/>
                  <a:pt x="0" y="1529036"/>
                </a:cubicBezTo>
                <a:cubicBezTo>
                  <a:pt x="-6941" y="1363029"/>
                  <a:pt x="28251" y="1260013"/>
                  <a:pt x="0" y="1058563"/>
                </a:cubicBezTo>
                <a:cubicBezTo>
                  <a:pt x="-28251" y="857113"/>
                  <a:pt x="31791" y="789755"/>
                  <a:pt x="0" y="529282"/>
                </a:cubicBezTo>
                <a:cubicBezTo>
                  <a:pt x="-31791" y="268809"/>
                  <a:pt x="49906" y="11633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 4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29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/>
              <a:t>f1_score </a:t>
            </a:r>
            <a:r>
              <a:rPr lang="en-US" sz="1400" dirty="0"/>
              <a:t>= </a:t>
            </a:r>
            <a:r>
              <a:rPr lang="en-001" sz="1400" dirty="0"/>
              <a:t>0.95319</a:t>
            </a:r>
            <a:endParaRPr lang="en-US" sz="1400" dirty="0"/>
          </a:p>
          <a:p>
            <a:pPr marL="0" indent="0" algn="l">
              <a:buNone/>
            </a:pPr>
            <a:r>
              <a:rPr lang="en-US" sz="1400" b="1" dirty="0" err="1"/>
              <a:t>elapsed_time</a:t>
            </a:r>
            <a:r>
              <a:rPr lang="en-US" sz="1400" b="1" dirty="0"/>
              <a:t> </a:t>
            </a:r>
            <a:r>
              <a:rPr lang="en-US" sz="1400" dirty="0"/>
              <a:t>= </a:t>
            </a:r>
            <a:r>
              <a:rPr lang="en-001" sz="1500" dirty="0"/>
              <a:t>0.53993</a:t>
            </a:r>
            <a:endParaRPr lang="fa-IR" sz="1500" dirty="0"/>
          </a:p>
          <a:p>
            <a:pPr marL="0" indent="0" algn="l">
              <a:buNone/>
            </a:pPr>
            <a:r>
              <a:rPr lang="en-US" sz="1400" b="1" dirty="0" err="1"/>
              <a:t>total_score</a:t>
            </a:r>
            <a:r>
              <a:rPr lang="en-US" sz="1400" b="1" dirty="0"/>
              <a:t> </a:t>
            </a:r>
            <a:r>
              <a:rPr lang="en-US" sz="1400" dirty="0"/>
              <a:t>=  </a:t>
            </a:r>
            <a:r>
              <a:rPr lang="en-001" sz="1500" dirty="0"/>
              <a:t>0.943799</a:t>
            </a:r>
            <a:endParaRPr lang="en-US" sz="15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0D3A7-068C-4E0A-9F57-EA49A8800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6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218" y="695253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XGBoost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CDA4BB-003E-49D0-9E80-77B71C149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526" y="3429000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 4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29</a:t>
            </a:r>
            <a:endParaRPr lang="fa-IR" sz="1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3A69AD-FBFD-4E57-B869-4B376987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21</a:t>
            </a:fld>
            <a:endParaRPr lang="en-US"/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D6C4AF21-8F27-4E6C-B1D5-560CB745E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606" y="1949387"/>
            <a:ext cx="4201293" cy="410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03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A2055297-312A-4791-A890-BB8917DF4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784" y="1779527"/>
            <a:ext cx="7080432" cy="481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218" y="695253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XGBoost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CDA4BB-003E-49D0-9E80-77B71C149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643" y="483275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 4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29</a:t>
            </a:r>
            <a:endParaRPr lang="fa-IR" sz="1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3A69AD-FBFD-4E57-B869-4B376987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337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748" y="0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XGBoost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3A69AD-FBFD-4E57-B869-4B376987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23</a:t>
            </a:fld>
            <a:endParaRPr 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2ABA36D-DED0-4930-B019-ED2271B79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5486"/>
            <a:ext cx="4572000" cy="370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2EBB22BF-9725-462D-95FB-4D0483C65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75486"/>
            <a:ext cx="4572000" cy="370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C41C7D2-87ED-4565-879A-DFD277B44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643" y="483275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 4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29</a:t>
            </a:r>
            <a:endParaRPr lang="fa-IR" sz="1400" dirty="0"/>
          </a:p>
        </p:txBody>
      </p:sp>
    </p:spTree>
    <p:extLst>
      <p:ext uri="{BB962C8B-B14F-4D97-AF65-F5344CB8AC3E}">
        <p14:creationId xmlns:p14="http://schemas.microsoft.com/office/powerpoint/2010/main" val="388647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748" y="0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XGBoost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3A69AD-FBFD-4E57-B869-4B376987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24</a:t>
            </a:fld>
            <a:endParaRPr lang="en-US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16675C3E-705F-45A6-A1F3-122D5DABD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806" y="1746613"/>
            <a:ext cx="6676387" cy="451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0B66461-C598-4EF4-BCDA-81AA926E4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643" y="483275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 4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29</a:t>
            </a:r>
            <a:endParaRPr lang="fa-IR" sz="1400" dirty="0"/>
          </a:p>
        </p:txBody>
      </p:sp>
    </p:spTree>
    <p:extLst>
      <p:ext uri="{BB962C8B-B14F-4D97-AF65-F5344CB8AC3E}">
        <p14:creationId xmlns:p14="http://schemas.microsoft.com/office/powerpoint/2010/main" val="1024817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748" y="0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XGBoost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3A69AD-FBFD-4E57-B869-4B376987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25</a:t>
            </a:fld>
            <a:endParaRPr lang="en-US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8067A309-80A1-4EAE-9CDD-4DA2E8F63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925" y="1783582"/>
            <a:ext cx="6652149" cy="452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13D7559-7109-44FC-970F-427904878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643" y="483275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 4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29</a:t>
            </a:r>
            <a:endParaRPr lang="fa-IR" sz="1400" dirty="0"/>
          </a:p>
        </p:txBody>
      </p:sp>
    </p:spTree>
    <p:extLst>
      <p:ext uri="{BB962C8B-B14F-4D97-AF65-F5344CB8AC3E}">
        <p14:creationId xmlns:p14="http://schemas.microsoft.com/office/powerpoint/2010/main" val="1770029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748" y="0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XGBoost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3A69AD-FBFD-4E57-B869-4B376987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26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13D7559-7109-44FC-970F-427904878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643" y="483275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 4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29</a:t>
            </a:r>
            <a:endParaRPr lang="fa-IR" sz="1400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64E0D394-0BD7-4123-BF98-5E9875983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899" y="2043169"/>
            <a:ext cx="6472201" cy="440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56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748" y="0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XGBoost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3A69AD-FBFD-4E57-B869-4B376987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27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10A3E-025A-4F7A-9951-1DF43417A57D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2- درصد</a:t>
            </a:r>
            <a:endParaRPr lang="en-US" sz="2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3DE0A91-B4A1-4676-A5F8-5F549C3DE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643" y="483275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 4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29</a:t>
            </a:r>
            <a:endParaRPr lang="fa-IR" sz="1400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0C65A521-A66E-4494-AC50-1565AF5E74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51" b="50216"/>
          <a:stretch/>
        </p:blipFill>
        <p:spPr bwMode="auto">
          <a:xfrm>
            <a:off x="0" y="1935333"/>
            <a:ext cx="9144000" cy="376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26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748" y="0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XGBoost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3A69AD-FBFD-4E57-B869-4B376987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28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10A3E-025A-4F7A-9951-1DF43417A57D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2- درصد</a:t>
            </a:r>
            <a:endParaRPr lang="en-US" sz="2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3DE0A91-B4A1-4676-A5F8-5F549C3DE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643" y="483275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 4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29</a:t>
            </a:r>
            <a:endParaRPr lang="fa-IR" sz="1400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0C65A521-A66E-4494-AC50-1565AF5E74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06" b="25361"/>
          <a:stretch/>
        </p:blipFill>
        <p:spPr bwMode="auto">
          <a:xfrm>
            <a:off x="0" y="1935333"/>
            <a:ext cx="9144000" cy="376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660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748" y="0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XGBoost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3A69AD-FBFD-4E57-B869-4B376987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10A3E-025A-4F7A-9951-1DF43417A57D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2- درصد</a:t>
            </a:r>
            <a:endParaRPr lang="en-US" sz="2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3DE0A91-B4A1-4676-A5F8-5F549C3DE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643" y="483275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 4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29</a:t>
            </a:r>
            <a:endParaRPr lang="fa-IR" sz="1400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0C65A521-A66E-4494-AC50-1565AF5E74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03" b="564"/>
          <a:stretch/>
        </p:blipFill>
        <p:spPr bwMode="auto">
          <a:xfrm>
            <a:off x="0" y="1935333"/>
            <a:ext cx="9144000" cy="376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345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Koodak" panose="00000700000000000000" pitchFamily="2" charset="-78"/>
              </a:rPr>
              <a:t>الگوریتم جنگل تصادفی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95909A5-A15A-4BEE-B43F-2EF88C611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3656738"/>
            <a:ext cx="2159164" cy="980151"/>
          </a:xfrm>
          <a:custGeom>
            <a:avLst/>
            <a:gdLst>
              <a:gd name="connsiteX0" fmla="*/ 0 w 2159164"/>
              <a:gd name="connsiteY0" fmla="*/ 0 h 980151"/>
              <a:gd name="connsiteX1" fmla="*/ 582974 w 2159164"/>
              <a:gd name="connsiteY1" fmla="*/ 0 h 980151"/>
              <a:gd name="connsiteX2" fmla="*/ 1057990 w 2159164"/>
              <a:gd name="connsiteY2" fmla="*/ 0 h 980151"/>
              <a:gd name="connsiteX3" fmla="*/ 1533006 w 2159164"/>
              <a:gd name="connsiteY3" fmla="*/ 0 h 980151"/>
              <a:gd name="connsiteX4" fmla="*/ 2159164 w 2159164"/>
              <a:gd name="connsiteY4" fmla="*/ 0 h 980151"/>
              <a:gd name="connsiteX5" fmla="*/ 2159164 w 2159164"/>
              <a:gd name="connsiteY5" fmla="*/ 490076 h 980151"/>
              <a:gd name="connsiteX6" fmla="*/ 2159164 w 2159164"/>
              <a:gd name="connsiteY6" fmla="*/ 980151 h 980151"/>
              <a:gd name="connsiteX7" fmla="*/ 1597781 w 2159164"/>
              <a:gd name="connsiteY7" fmla="*/ 980151 h 980151"/>
              <a:gd name="connsiteX8" fmla="*/ 1014807 w 2159164"/>
              <a:gd name="connsiteY8" fmla="*/ 980151 h 980151"/>
              <a:gd name="connsiteX9" fmla="*/ 518199 w 2159164"/>
              <a:gd name="connsiteY9" fmla="*/ 980151 h 980151"/>
              <a:gd name="connsiteX10" fmla="*/ 0 w 2159164"/>
              <a:gd name="connsiteY10" fmla="*/ 980151 h 980151"/>
              <a:gd name="connsiteX11" fmla="*/ 0 w 2159164"/>
              <a:gd name="connsiteY11" fmla="*/ 470472 h 980151"/>
              <a:gd name="connsiteX12" fmla="*/ 0 w 2159164"/>
              <a:gd name="connsiteY12" fmla="*/ 0 h 980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980151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211770" y="132489"/>
                  <a:pt x="2157152" y="335729"/>
                  <a:pt x="2159164" y="490076"/>
                </a:cubicBezTo>
                <a:cubicBezTo>
                  <a:pt x="2161176" y="644423"/>
                  <a:pt x="2144488" y="753415"/>
                  <a:pt x="2159164" y="980151"/>
                </a:cubicBezTo>
                <a:cubicBezTo>
                  <a:pt x="1919093" y="996386"/>
                  <a:pt x="1770708" y="956457"/>
                  <a:pt x="1597781" y="980151"/>
                </a:cubicBezTo>
                <a:cubicBezTo>
                  <a:pt x="1424854" y="1003845"/>
                  <a:pt x="1193771" y="963451"/>
                  <a:pt x="1014807" y="980151"/>
                </a:cubicBezTo>
                <a:cubicBezTo>
                  <a:pt x="835843" y="996851"/>
                  <a:pt x="748167" y="949547"/>
                  <a:pt x="518199" y="980151"/>
                </a:cubicBezTo>
                <a:cubicBezTo>
                  <a:pt x="288231" y="1010755"/>
                  <a:pt x="230013" y="979621"/>
                  <a:pt x="0" y="980151"/>
                </a:cubicBezTo>
                <a:cubicBezTo>
                  <a:pt x="-4310" y="825905"/>
                  <a:pt x="29812" y="608255"/>
                  <a:pt x="0" y="470472"/>
                </a:cubicBezTo>
                <a:cubicBezTo>
                  <a:pt x="-29812" y="332689"/>
                  <a:pt x="8753" y="212665"/>
                  <a:pt x="0" y="0"/>
                </a:cubicBezTo>
                <a:close/>
              </a:path>
              <a:path w="2159164" h="980151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197541" y="155098"/>
                  <a:pt x="2149812" y="322995"/>
                  <a:pt x="2159164" y="460671"/>
                </a:cubicBezTo>
                <a:cubicBezTo>
                  <a:pt x="2168516" y="598347"/>
                  <a:pt x="2145717" y="830429"/>
                  <a:pt x="2159164" y="980151"/>
                </a:cubicBezTo>
                <a:cubicBezTo>
                  <a:pt x="1957681" y="1008970"/>
                  <a:pt x="1827521" y="943895"/>
                  <a:pt x="1662556" y="980151"/>
                </a:cubicBezTo>
                <a:cubicBezTo>
                  <a:pt x="1497591" y="1016407"/>
                  <a:pt x="1221093" y="916674"/>
                  <a:pt x="1101174" y="980151"/>
                </a:cubicBezTo>
                <a:cubicBezTo>
                  <a:pt x="981255" y="1043628"/>
                  <a:pt x="722102" y="920287"/>
                  <a:pt x="539791" y="980151"/>
                </a:cubicBezTo>
                <a:cubicBezTo>
                  <a:pt x="357480" y="1040015"/>
                  <a:pt x="265418" y="963772"/>
                  <a:pt x="0" y="980151"/>
                </a:cubicBezTo>
                <a:cubicBezTo>
                  <a:pt x="-3780" y="737278"/>
                  <a:pt x="37017" y="678387"/>
                  <a:pt x="0" y="470472"/>
                </a:cubicBezTo>
                <a:cubicBezTo>
                  <a:pt x="-37017" y="262557"/>
                  <a:pt x="26427" y="217943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 38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347A0-11BE-44B0-9F7C-2E5227C7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EB32256-A8C5-4BA5-B59C-87C30F553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674" y="1612396"/>
            <a:ext cx="4864964" cy="474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71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10" y="274320"/>
            <a:ext cx="7680960" cy="1371600"/>
          </a:xfrm>
        </p:spPr>
        <p:txBody>
          <a:bodyPr/>
          <a:lstStyle/>
          <a:p>
            <a:pPr algn="r" rtl="1"/>
            <a:r>
              <a:rPr lang="fa-IR" dirty="0">
                <a:cs typeface="B Koodak" panose="00000700000000000000" pitchFamily="2" charset="-78"/>
              </a:rPr>
              <a:t>الگوریتم جنگل تصادفی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347A0-11BE-44B0-9F7C-2E5227C7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4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E31CAA0-7268-4269-B45D-505E48B5342E}"/>
              </a:ext>
            </a:extLst>
          </p:cNvPr>
          <p:cNvSpPr txBox="1">
            <a:spLocks/>
          </p:cNvSpPr>
          <p:nvPr/>
        </p:nvSpPr>
        <p:spPr>
          <a:xfrm>
            <a:off x="587443" y="470044"/>
            <a:ext cx="2159164" cy="980151"/>
          </a:xfrm>
          <a:custGeom>
            <a:avLst/>
            <a:gdLst>
              <a:gd name="connsiteX0" fmla="*/ 0 w 2159164"/>
              <a:gd name="connsiteY0" fmla="*/ 0 h 980151"/>
              <a:gd name="connsiteX1" fmla="*/ 582974 w 2159164"/>
              <a:gd name="connsiteY1" fmla="*/ 0 h 980151"/>
              <a:gd name="connsiteX2" fmla="*/ 1057990 w 2159164"/>
              <a:gd name="connsiteY2" fmla="*/ 0 h 980151"/>
              <a:gd name="connsiteX3" fmla="*/ 1533006 w 2159164"/>
              <a:gd name="connsiteY3" fmla="*/ 0 h 980151"/>
              <a:gd name="connsiteX4" fmla="*/ 2159164 w 2159164"/>
              <a:gd name="connsiteY4" fmla="*/ 0 h 980151"/>
              <a:gd name="connsiteX5" fmla="*/ 2159164 w 2159164"/>
              <a:gd name="connsiteY5" fmla="*/ 490076 h 980151"/>
              <a:gd name="connsiteX6" fmla="*/ 2159164 w 2159164"/>
              <a:gd name="connsiteY6" fmla="*/ 980151 h 980151"/>
              <a:gd name="connsiteX7" fmla="*/ 1597781 w 2159164"/>
              <a:gd name="connsiteY7" fmla="*/ 980151 h 980151"/>
              <a:gd name="connsiteX8" fmla="*/ 1014807 w 2159164"/>
              <a:gd name="connsiteY8" fmla="*/ 980151 h 980151"/>
              <a:gd name="connsiteX9" fmla="*/ 518199 w 2159164"/>
              <a:gd name="connsiteY9" fmla="*/ 980151 h 980151"/>
              <a:gd name="connsiteX10" fmla="*/ 0 w 2159164"/>
              <a:gd name="connsiteY10" fmla="*/ 980151 h 980151"/>
              <a:gd name="connsiteX11" fmla="*/ 0 w 2159164"/>
              <a:gd name="connsiteY11" fmla="*/ 470472 h 980151"/>
              <a:gd name="connsiteX12" fmla="*/ 0 w 2159164"/>
              <a:gd name="connsiteY12" fmla="*/ 0 h 980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980151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211770" y="132489"/>
                  <a:pt x="2157152" y="335729"/>
                  <a:pt x="2159164" y="490076"/>
                </a:cubicBezTo>
                <a:cubicBezTo>
                  <a:pt x="2161176" y="644423"/>
                  <a:pt x="2144488" y="753415"/>
                  <a:pt x="2159164" y="980151"/>
                </a:cubicBezTo>
                <a:cubicBezTo>
                  <a:pt x="1919093" y="996386"/>
                  <a:pt x="1770708" y="956457"/>
                  <a:pt x="1597781" y="980151"/>
                </a:cubicBezTo>
                <a:cubicBezTo>
                  <a:pt x="1424854" y="1003845"/>
                  <a:pt x="1193771" y="963451"/>
                  <a:pt x="1014807" y="980151"/>
                </a:cubicBezTo>
                <a:cubicBezTo>
                  <a:pt x="835843" y="996851"/>
                  <a:pt x="748167" y="949547"/>
                  <a:pt x="518199" y="980151"/>
                </a:cubicBezTo>
                <a:cubicBezTo>
                  <a:pt x="288231" y="1010755"/>
                  <a:pt x="230013" y="979621"/>
                  <a:pt x="0" y="980151"/>
                </a:cubicBezTo>
                <a:cubicBezTo>
                  <a:pt x="-4310" y="825905"/>
                  <a:pt x="29812" y="608255"/>
                  <a:pt x="0" y="470472"/>
                </a:cubicBezTo>
                <a:cubicBezTo>
                  <a:pt x="-29812" y="332689"/>
                  <a:pt x="8753" y="212665"/>
                  <a:pt x="0" y="0"/>
                </a:cubicBezTo>
                <a:close/>
              </a:path>
              <a:path w="2159164" h="980151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197541" y="155098"/>
                  <a:pt x="2149812" y="322995"/>
                  <a:pt x="2159164" y="460671"/>
                </a:cubicBezTo>
                <a:cubicBezTo>
                  <a:pt x="2168516" y="598347"/>
                  <a:pt x="2145717" y="830429"/>
                  <a:pt x="2159164" y="980151"/>
                </a:cubicBezTo>
                <a:cubicBezTo>
                  <a:pt x="1957681" y="1008970"/>
                  <a:pt x="1827521" y="943895"/>
                  <a:pt x="1662556" y="980151"/>
                </a:cubicBezTo>
                <a:cubicBezTo>
                  <a:pt x="1497591" y="1016407"/>
                  <a:pt x="1221093" y="916674"/>
                  <a:pt x="1101174" y="980151"/>
                </a:cubicBezTo>
                <a:cubicBezTo>
                  <a:pt x="981255" y="1043628"/>
                  <a:pt x="722102" y="920287"/>
                  <a:pt x="539791" y="980151"/>
                </a:cubicBezTo>
                <a:cubicBezTo>
                  <a:pt x="357480" y="1040015"/>
                  <a:pt x="265418" y="963772"/>
                  <a:pt x="0" y="980151"/>
                </a:cubicBezTo>
                <a:cubicBezTo>
                  <a:pt x="-3780" y="737278"/>
                  <a:pt x="37017" y="678387"/>
                  <a:pt x="0" y="470472"/>
                </a:cubicBezTo>
                <a:cubicBezTo>
                  <a:pt x="-37017" y="262557"/>
                  <a:pt x="26427" y="217943"/>
                  <a:pt x="0" y="0"/>
                </a:cubicBezTo>
                <a:close/>
              </a:path>
            </a:pathLst>
          </a:custGeom>
          <a:ln w="12700" cap="flat" cmpd="sng" algn="ctr">
            <a:solidFill>
              <a:srgbClr val="C0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60936158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Garamond" pitchFamily="18" charset="0"/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>
              <a:buFont typeface="Garamond" pitchFamily="18" charset="0"/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 38</a:t>
            </a:r>
            <a:endParaRPr lang="fa-IR" sz="1400" dirty="0"/>
          </a:p>
          <a:p>
            <a:pPr marL="0" indent="0">
              <a:buFont typeface="Garamond" pitchFamily="18" charset="0"/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25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4B65B5F-CD6B-464A-8FA9-F4A4E702F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73" y="2780145"/>
            <a:ext cx="4252799" cy="344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7FE7020-46A4-4CCE-B697-C0E8E3ECB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80145"/>
            <a:ext cx="4141146" cy="335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64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10" y="274320"/>
            <a:ext cx="7680960" cy="1371600"/>
          </a:xfrm>
        </p:spPr>
        <p:txBody>
          <a:bodyPr/>
          <a:lstStyle/>
          <a:p>
            <a:pPr algn="r" rtl="1"/>
            <a:r>
              <a:rPr lang="fa-IR" dirty="0">
                <a:cs typeface="B Koodak" panose="00000700000000000000" pitchFamily="2" charset="-78"/>
              </a:rPr>
              <a:t>الگوریتم جنگل تصادفی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347A0-11BE-44B0-9F7C-2E5227C7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5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EC2E523-8EDC-4AF7-9930-2C63F348878E}"/>
              </a:ext>
            </a:extLst>
          </p:cNvPr>
          <p:cNvSpPr txBox="1">
            <a:spLocks/>
          </p:cNvSpPr>
          <p:nvPr/>
        </p:nvSpPr>
        <p:spPr>
          <a:xfrm>
            <a:off x="587443" y="470044"/>
            <a:ext cx="2159164" cy="980151"/>
          </a:xfrm>
          <a:custGeom>
            <a:avLst/>
            <a:gdLst>
              <a:gd name="connsiteX0" fmla="*/ 0 w 2159164"/>
              <a:gd name="connsiteY0" fmla="*/ 0 h 980151"/>
              <a:gd name="connsiteX1" fmla="*/ 582974 w 2159164"/>
              <a:gd name="connsiteY1" fmla="*/ 0 h 980151"/>
              <a:gd name="connsiteX2" fmla="*/ 1057990 w 2159164"/>
              <a:gd name="connsiteY2" fmla="*/ 0 h 980151"/>
              <a:gd name="connsiteX3" fmla="*/ 1533006 w 2159164"/>
              <a:gd name="connsiteY3" fmla="*/ 0 h 980151"/>
              <a:gd name="connsiteX4" fmla="*/ 2159164 w 2159164"/>
              <a:gd name="connsiteY4" fmla="*/ 0 h 980151"/>
              <a:gd name="connsiteX5" fmla="*/ 2159164 w 2159164"/>
              <a:gd name="connsiteY5" fmla="*/ 490076 h 980151"/>
              <a:gd name="connsiteX6" fmla="*/ 2159164 w 2159164"/>
              <a:gd name="connsiteY6" fmla="*/ 980151 h 980151"/>
              <a:gd name="connsiteX7" fmla="*/ 1597781 w 2159164"/>
              <a:gd name="connsiteY7" fmla="*/ 980151 h 980151"/>
              <a:gd name="connsiteX8" fmla="*/ 1014807 w 2159164"/>
              <a:gd name="connsiteY8" fmla="*/ 980151 h 980151"/>
              <a:gd name="connsiteX9" fmla="*/ 518199 w 2159164"/>
              <a:gd name="connsiteY9" fmla="*/ 980151 h 980151"/>
              <a:gd name="connsiteX10" fmla="*/ 0 w 2159164"/>
              <a:gd name="connsiteY10" fmla="*/ 980151 h 980151"/>
              <a:gd name="connsiteX11" fmla="*/ 0 w 2159164"/>
              <a:gd name="connsiteY11" fmla="*/ 470472 h 980151"/>
              <a:gd name="connsiteX12" fmla="*/ 0 w 2159164"/>
              <a:gd name="connsiteY12" fmla="*/ 0 h 980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980151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211770" y="132489"/>
                  <a:pt x="2157152" y="335729"/>
                  <a:pt x="2159164" y="490076"/>
                </a:cubicBezTo>
                <a:cubicBezTo>
                  <a:pt x="2161176" y="644423"/>
                  <a:pt x="2144488" y="753415"/>
                  <a:pt x="2159164" y="980151"/>
                </a:cubicBezTo>
                <a:cubicBezTo>
                  <a:pt x="1919093" y="996386"/>
                  <a:pt x="1770708" y="956457"/>
                  <a:pt x="1597781" y="980151"/>
                </a:cubicBezTo>
                <a:cubicBezTo>
                  <a:pt x="1424854" y="1003845"/>
                  <a:pt x="1193771" y="963451"/>
                  <a:pt x="1014807" y="980151"/>
                </a:cubicBezTo>
                <a:cubicBezTo>
                  <a:pt x="835843" y="996851"/>
                  <a:pt x="748167" y="949547"/>
                  <a:pt x="518199" y="980151"/>
                </a:cubicBezTo>
                <a:cubicBezTo>
                  <a:pt x="288231" y="1010755"/>
                  <a:pt x="230013" y="979621"/>
                  <a:pt x="0" y="980151"/>
                </a:cubicBezTo>
                <a:cubicBezTo>
                  <a:pt x="-4310" y="825905"/>
                  <a:pt x="29812" y="608255"/>
                  <a:pt x="0" y="470472"/>
                </a:cubicBezTo>
                <a:cubicBezTo>
                  <a:pt x="-29812" y="332689"/>
                  <a:pt x="8753" y="212665"/>
                  <a:pt x="0" y="0"/>
                </a:cubicBezTo>
                <a:close/>
              </a:path>
              <a:path w="2159164" h="980151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197541" y="155098"/>
                  <a:pt x="2149812" y="322995"/>
                  <a:pt x="2159164" y="460671"/>
                </a:cubicBezTo>
                <a:cubicBezTo>
                  <a:pt x="2168516" y="598347"/>
                  <a:pt x="2145717" y="830429"/>
                  <a:pt x="2159164" y="980151"/>
                </a:cubicBezTo>
                <a:cubicBezTo>
                  <a:pt x="1957681" y="1008970"/>
                  <a:pt x="1827521" y="943895"/>
                  <a:pt x="1662556" y="980151"/>
                </a:cubicBezTo>
                <a:cubicBezTo>
                  <a:pt x="1497591" y="1016407"/>
                  <a:pt x="1221093" y="916674"/>
                  <a:pt x="1101174" y="980151"/>
                </a:cubicBezTo>
                <a:cubicBezTo>
                  <a:pt x="981255" y="1043628"/>
                  <a:pt x="722102" y="920287"/>
                  <a:pt x="539791" y="980151"/>
                </a:cubicBezTo>
                <a:cubicBezTo>
                  <a:pt x="357480" y="1040015"/>
                  <a:pt x="265418" y="963772"/>
                  <a:pt x="0" y="980151"/>
                </a:cubicBezTo>
                <a:cubicBezTo>
                  <a:pt x="-3780" y="737278"/>
                  <a:pt x="37017" y="678387"/>
                  <a:pt x="0" y="470472"/>
                </a:cubicBezTo>
                <a:cubicBezTo>
                  <a:pt x="-37017" y="262557"/>
                  <a:pt x="26427" y="217943"/>
                  <a:pt x="0" y="0"/>
                </a:cubicBezTo>
                <a:close/>
              </a:path>
            </a:pathLst>
          </a:custGeom>
          <a:ln w="12700" cap="flat" cmpd="sng" algn="ctr">
            <a:solidFill>
              <a:srgbClr val="C0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60936158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Garamond" pitchFamily="18" charset="0"/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>
              <a:buFont typeface="Garamond" pitchFamily="18" charset="0"/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 38</a:t>
            </a:r>
            <a:endParaRPr lang="fa-IR" sz="1400" dirty="0"/>
          </a:p>
          <a:p>
            <a:pPr marL="0" indent="0">
              <a:buFont typeface="Garamond" pitchFamily="18" charset="0"/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25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B6655AE-6038-4BA5-A5F6-3EB88F6EC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262" y="2027725"/>
            <a:ext cx="6408822" cy="436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20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10" y="274320"/>
            <a:ext cx="7680960" cy="1371600"/>
          </a:xfrm>
        </p:spPr>
        <p:txBody>
          <a:bodyPr/>
          <a:lstStyle/>
          <a:p>
            <a:pPr algn="r" rtl="1"/>
            <a:r>
              <a:rPr lang="fa-IR" dirty="0">
                <a:cs typeface="B Koodak" panose="00000700000000000000" pitchFamily="2" charset="-78"/>
              </a:rPr>
              <a:t>الگوریتم جنگل تصادفی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347A0-11BE-44B0-9F7C-2E5227C7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6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EC2E523-8EDC-4AF7-9930-2C63F348878E}"/>
              </a:ext>
            </a:extLst>
          </p:cNvPr>
          <p:cNvSpPr txBox="1">
            <a:spLocks/>
          </p:cNvSpPr>
          <p:nvPr/>
        </p:nvSpPr>
        <p:spPr>
          <a:xfrm>
            <a:off x="587443" y="470044"/>
            <a:ext cx="2159164" cy="980151"/>
          </a:xfrm>
          <a:custGeom>
            <a:avLst/>
            <a:gdLst>
              <a:gd name="connsiteX0" fmla="*/ 0 w 2159164"/>
              <a:gd name="connsiteY0" fmla="*/ 0 h 980151"/>
              <a:gd name="connsiteX1" fmla="*/ 582974 w 2159164"/>
              <a:gd name="connsiteY1" fmla="*/ 0 h 980151"/>
              <a:gd name="connsiteX2" fmla="*/ 1057990 w 2159164"/>
              <a:gd name="connsiteY2" fmla="*/ 0 h 980151"/>
              <a:gd name="connsiteX3" fmla="*/ 1533006 w 2159164"/>
              <a:gd name="connsiteY3" fmla="*/ 0 h 980151"/>
              <a:gd name="connsiteX4" fmla="*/ 2159164 w 2159164"/>
              <a:gd name="connsiteY4" fmla="*/ 0 h 980151"/>
              <a:gd name="connsiteX5" fmla="*/ 2159164 w 2159164"/>
              <a:gd name="connsiteY5" fmla="*/ 490076 h 980151"/>
              <a:gd name="connsiteX6" fmla="*/ 2159164 w 2159164"/>
              <a:gd name="connsiteY6" fmla="*/ 980151 h 980151"/>
              <a:gd name="connsiteX7" fmla="*/ 1597781 w 2159164"/>
              <a:gd name="connsiteY7" fmla="*/ 980151 h 980151"/>
              <a:gd name="connsiteX8" fmla="*/ 1014807 w 2159164"/>
              <a:gd name="connsiteY8" fmla="*/ 980151 h 980151"/>
              <a:gd name="connsiteX9" fmla="*/ 518199 w 2159164"/>
              <a:gd name="connsiteY9" fmla="*/ 980151 h 980151"/>
              <a:gd name="connsiteX10" fmla="*/ 0 w 2159164"/>
              <a:gd name="connsiteY10" fmla="*/ 980151 h 980151"/>
              <a:gd name="connsiteX11" fmla="*/ 0 w 2159164"/>
              <a:gd name="connsiteY11" fmla="*/ 470472 h 980151"/>
              <a:gd name="connsiteX12" fmla="*/ 0 w 2159164"/>
              <a:gd name="connsiteY12" fmla="*/ 0 h 980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980151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211770" y="132489"/>
                  <a:pt x="2157152" y="335729"/>
                  <a:pt x="2159164" y="490076"/>
                </a:cubicBezTo>
                <a:cubicBezTo>
                  <a:pt x="2161176" y="644423"/>
                  <a:pt x="2144488" y="753415"/>
                  <a:pt x="2159164" y="980151"/>
                </a:cubicBezTo>
                <a:cubicBezTo>
                  <a:pt x="1919093" y="996386"/>
                  <a:pt x="1770708" y="956457"/>
                  <a:pt x="1597781" y="980151"/>
                </a:cubicBezTo>
                <a:cubicBezTo>
                  <a:pt x="1424854" y="1003845"/>
                  <a:pt x="1193771" y="963451"/>
                  <a:pt x="1014807" y="980151"/>
                </a:cubicBezTo>
                <a:cubicBezTo>
                  <a:pt x="835843" y="996851"/>
                  <a:pt x="748167" y="949547"/>
                  <a:pt x="518199" y="980151"/>
                </a:cubicBezTo>
                <a:cubicBezTo>
                  <a:pt x="288231" y="1010755"/>
                  <a:pt x="230013" y="979621"/>
                  <a:pt x="0" y="980151"/>
                </a:cubicBezTo>
                <a:cubicBezTo>
                  <a:pt x="-4310" y="825905"/>
                  <a:pt x="29812" y="608255"/>
                  <a:pt x="0" y="470472"/>
                </a:cubicBezTo>
                <a:cubicBezTo>
                  <a:pt x="-29812" y="332689"/>
                  <a:pt x="8753" y="212665"/>
                  <a:pt x="0" y="0"/>
                </a:cubicBezTo>
                <a:close/>
              </a:path>
              <a:path w="2159164" h="980151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197541" y="155098"/>
                  <a:pt x="2149812" y="322995"/>
                  <a:pt x="2159164" y="460671"/>
                </a:cubicBezTo>
                <a:cubicBezTo>
                  <a:pt x="2168516" y="598347"/>
                  <a:pt x="2145717" y="830429"/>
                  <a:pt x="2159164" y="980151"/>
                </a:cubicBezTo>
                <a:cubicBezTo>
                  <a:pt x="1957681" y="1008970"/>
                  <a:pt x="1827521" y="943895"/>
                  <a:pt x="1662556" y="980151"/>
                </a:cubicBezTo>
                <a:cubicBezTo>
                  <a:pt x="1497591" y="1016407"/>
                  <a:pt x="1221093" y="916674"/>
                  <a:pt x="1101174" y="980151"/>
                </a:cubicBezTo>
                <a:cubicBezTo>
                  <a:pt x="981255" y="1043628"/>
                  <a:pt x="722102" y="920287"/>
                  <a:pt x="539791" y="980151"/>
                </a:cubicBezTo>
                <a:cubicBezTo>
                  <a:pt x="357480" y="1040015"/>
                  <a:pt x="265418" y="963772"/>
                  <a:pt x="0" y="980151"/>
                </a:cubicBezTo>
                <a:cubicBezTo>
                  <a:pt x="-3780" y="737278"/>
                  <a:pt x="37017" y="678387"/>
                  <a:pt x="0" y="470472"/>
                </a:cubicBezTo>
                <a:cubicBezTo>
                  <a:pt x="-37017" y="262557"/>
                  <a:pt x="26427" y="217943"/>
                  <a:pt x="0" y="0"/>
                </a:cubicBezTo>
                <a:close/>
              </a:path>
            </a:pathLst>
          </a:custGeom>
          <a:ln w="12700" cap="flat" cmpd="sng" algn="ctr">
            <a:solidFill>
              <a:srgbClr val="C0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60936158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Garamond" pitchFamily="18" charset="0"/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>
              <a:buFont typeface="Garamond" pitchFamily="18" charset="0"/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 38</a:t>
            </a:r>
            <a:endParaRPr lang="fa-IR" sz="1400" dirty="0"/>
          </a:p>
          <a:p>
            <a:pPr marL="0" indent="0">
              <a:buFont typeface="Garamond" pitchFamily="18" charset="0"/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25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ABA65E2-286C-4B33-89B0-AFB73147B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040" y="1997097"/>
            <a:ext cx="6539920" cy="4449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460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10" y="274320"/>
            <a:ext cx="7680960" cy="1371600"/>
          </a:xfrm>
        </p:spPr>
        <p:txBody>
          <a:bodyPr/>
          <a:lstStyle/>
          <a:p>
            <a:pPr algn="r" rtl="1"/>
            <a:r>
              <a:rPr lang="fa-IR" dirty="0">
                <a:cs typeface="B Koodak" panose="00000700000000000000" pitchFamily="2" charset="-78"/>
              </a:rPr>
              <a:t>الگوریتم جنگل تصادفی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347A0-11BE-44B0-9F7C-2E5227C7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7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EC2E523-8EDC-4AF7-9930-2C63F348878E}"/>
              </a:ext>
            </a:extLst>
          </p:cNvPr>
          <p:cNvSpPr txBox="1">
            <a:spLocks/>
          </p:cNvSpPr>
          <p:nvPr/>
        </p:nvSpPr>
        <p:spPr>
          <a:xfrm>
            <a:off x="587443" y="470044"/>
            <a:ext cx="2159164" cy="980151"/>
          </a:xfrm>
          <a:custGeom>
            <a:avLst/>
            <a:gdLst>
              <a:gd name="connsiteX0" fmla="*/ 0 w 2159164"/>
              <a:gd name="connsiteY0" fmla="*/ 0 h 980151"/>
              <a:gd name="connsiteX1" fmla="*/ 582974 w 2159164"/>
              <a:gd name="connsiteY1" fmla="*/ 0 h 980151"/>
              <a:gd name="connsiteX2" fmla="*/ 1057990 w 2159164"/>
              <a:gd name="connsiteY2" fmla="*/ 0 h 980151"/>
              <a:gd name="connsiteX3" fmla="*/ 1533006 w 2159164"/>
              <a:gd name="connsiteY3" fmla="*/ 0 h 980151"/>
              <a:gd name="connsiteX4" fmla="*/ 2159164 w 2159164"/>
              <a:gd name="connsiteY4" fmla="*/ 0 h 980151"/>
              <a:gd name="connsiteX5" fmla="*/ 2159164 w 2159164"/>
              <a:gd name="connsiteY5" fmla="*/ 490076 h 980151"/>
              <a:gd name="connsiteX6" fmla="*/ 2159164 w 2159164"/>
              <a:gd name="connsiteY6" fmla="*/ 980151 h 980151"/>
              <a:gd name="connsiteX7" fmla="*/ 1597781 w 2159164"/>
              <a:gd name="connsiteY7" fmla="*/ 980151 h 980151"/>
              <a:gd name="connsiteX8" fmla="*/ 1014807 w 2159164"/>
              <a:gd name="connsiteY8" fmla="*/ 980151 h 980151"/>
              <a:gd name="connsiteX9" fmla="*/ 518199 w 2159164"/>
              <a:gd name="connsiteY9" fmla="*/ 980151 h 980151"/>
              <a:gd name="connsiteX10" fmla="*/ 0 w 2159164"/>
              <a:gd name="connsiteY10" fmla="*/ 980151 h 980151"/>
              <a:gd name="connsiteX11" fmla="*/ 0 w 2159164"/>
              <a:gd name="connsiteY11" fmla="*/ 470472 h 980151"/>
              <a:gd name="connsiteX12" fmla="*/ 0 w 2159164"/>
              <a:gd name="connsiteY12" fmla="*/ 0 h 980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980151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211770" y="132489"/>
                  <a:pt x="2157152" y="335729"/>
                  <a:pt x="2159164" y="490076"/>
                </a:cubicBezTo>
                <a:cubicBezTo>
                  <a:pt x="2161176" y="644423"/>
                  <a:pt x="2144488" y="753415"/>
                  <a:pt x="2159164" y="980151"/>
                </a:cubicBezTo>
                <a:cubicBezTo>
                  <a:pt x="1919093" y="996386"/>
                  <a:pt x="1770708" y="956457"/>
                  <a:pt x="1597781" y="980151"/>
                </a:cubicBezTo>
                <a:cubicBezTo>
                  <a:pt x="1424854" y="1003845"/>
                  <a:pt x="1193771" y="963451"/>
                  <a:pt x="1014807" y="980151"/>
                </a:cubicBezTo>
                <a:cubicBezTo>
                  <a:pt x="835843" y="996851"/>
                  <a:pt x="748167" y="949547"/>
                  <a:pt x="518199" y="980151"/>
                </a:cubicBezTo>
                <a:cubicBezTo>
                  <a:pt x="288231" y="1010755"/>
                  <a:pt x="230013" y="979621"/>
                  <a:pt x="0" y="980151"/>
                </a:cubicBezTo>
                <a:cubicBezTo>
                  <a:pt x="-4310" y="825905"/>
                  <a:pt x="29812" y="608255"/>
                  <a:pt x="0" y="470472"/>
                </a:cubicBezTo>
                <a:cubicBezTo>
                  <a:pt x="-29812" y="332689"/>
                  <a:pt x="8753" y="212665"/>
                  <a:pt x="0" y="0"/>
                </a:cubicBezTo>
                <a:close/>
              </a:path>
              <a:path w="2159164" h="980151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197541" y="155098"/>
                  <a:pt x="2149812" y="322995"/>
                  <a:pt x="2159164" y="460671"/>
                </a:cubicBezTo>
                <a:cubicBezTo>
                  <a:pt x="2168516" y="598347"/>
                  <a:pt x="2145717" y="830429"/>
                  <a:pt x="2159164" y="980151"/>
                </a:cubicBezTo>
                <a:cubicBezTo>
                  <a:pt x="1957681" y="1008970"/>
                  <a:pt x="1827521" y="943895"/>
                  <a:pt x="1662556" y="980151"/>
                </a:cubicBezTo>
                <a:cubicBezTo>
                  <a:pt x="1497591" y="1016407"/>
                  <a:pt x="1221093" y="916674"/>
                  <a:pt x="1101174" y="980151"/>
                </a:cubicBezTo>
                <a:cubicBezTo>
                  <a:pt x="981255" y="1043628"/>
                  <a:pt x="722102" y="920287"/>
                  <a:pt x="539791" y="980151"/>
                </a:cubicBezTo>
                <a:cubicBezTo>
                  <a:pt x="357480" y="1040015"/>
                  <a:pt x="265418" y="963772"/>
                  <a:pt x="0" y="980151"/>
                </a:cubicBezTo>
                <a:cubicBezTo>
                  <a:pt x="-3780" y="737278"/>
                  <a:pt x="37017" y="678387"/>
                  <a:pt x="0" y="470472"/>
                </a:cubicBezTo>
                <a:cubicBezTo>
                  <a:pt x="-37017" y="262557"/>
                  <a:pt x="26427" y="217943"/>
                  <a:pt x="0" y="0"/>
                </a:cubicBezTo>
                <a:close/>
              </a:path>
            </a:pathLst>
          </a:custGeom>
          <a:ln w="12700" cap="flat" cmpd="sng" algn="ctr">
            <a:solidFill>
              <a:srgbClr val="C0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60936158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Garamond" pitchFamily="18" charset="0"/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>
              <a:buFont typeface="Garamond" pitchFamily="18" charset="0"/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 38</a:t>
            </a:r>
            <a:endParaRPr lang="fa-IR" sz="1400" dirty="0"/>
          </a:p>
          <a:p>
            <a:pPr marL="0" indent="0">
              <a:buFont typeface="Garamond" pitchFamily="18" charset="0"/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25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13630E4-D97A-42ED-9AB4-57DFE8FA6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821" y="1852836"/>
            <a:ext cx="6550357" cy="445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78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10" y="274320"/>
            <a:ext cx="7680960" cy="1371600"/>
          </a:xfrm>
        </p:spPr>
        <p:txBody>
          <a:bodyPr/>
          <a:lstStyle/>
          <a:p>
            <a:pPr algn="r" rtl="1"/>
            <a:r>
              <a:rPr lang="fa-IR" dirty="0">
                <a:cs typeface="B Koodak" panose="00000700000000000000" pitchFamily="2" charset="-78"/>
              </a:rPr>
              <a:t>الگوریتم جنگل تصادفی</a:t>
            </a:r>
            <a:br>
              <a:rPr lang="en-US" dirty="0">
                <a:cs typeface="B Koodak" panose="00000700000000000000" pitchFamily="2" charset="-78"/>
              </a:rPr>
            </a:b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347A0-11BE-44B0-9F7C-2E5227C7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A8BA0C-D1A6-4F8F-BEB8-48D9FBECDCEB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2- درصد</a:t>
            </a:r>
            <a:endParaRPr lang="en-US" sz="2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A8E775-DA05-4E06-8A3C-B8F909BB89D3}"/>
              </a:ext>
            </a:extLst>
          </p:cNvPr>
          <p:cNvSpPr txBox="1">
            <a:spLocks/>
          </p:cNvSpPr>
          <p:nvPr/>
        </p:nvSpPr>
        <p:spPr>
          <a:xfrm>
            <a:off x="587443" y="470044"/>
            <a:ext cx="2159164" cy="980151"/>
          </a:xfrm>
          <a:custGeom>
            <a:avLst/>
            <a:gdLst>
              <a:gd name="connsiteX0" fmla="*/ 0 w 2159164"/>
              <a:gd name="connsiteY0" fmla="*/ 0 h 980151"/>
              <a:gd name="connsiteX1" fmla="*/ 582974 w 2159164"/>
              <a:gd name="connsiteY1" fmla="*/ 0 h 980151"/>
              <a:gd name="connsiteX2" fmla="*/ 1057990 w 2159164"/>
              <a:gd name="connsiteY2" fmla="*/ 0 h 980151"/>
              <a:gd name="connsiteX3" fmla="*/ 1533006 w 2159164"/>
              <a:gd name="connsiteY3" fmla="*/ 0 h 980151"/>
              <a:gd name="connsiteX4" fmla="*/ 2159164 w 2159164"/>
              <a:gd name="connsiteY4" fmla="*/ 0 h 980151"/>
              <a:gd name="connsiteX5" fmla="*/ 2159164 w 2159164"/>
              <a:gd name="connsiteY5" fmla="*/ 490076 h 980151"/>
              <a:gd name="connsiteX6" fmla="*/ 2159164 w 2159164"/>
              <a:gd name="connsiteY6" fmla="*/ 980151 h 980151"/>
              <a:gd name="connsiteX7" fmla="*/ 1597781 w 2159164"/>
              <a:gd name="connsiteY7" fmla="*/ 980151 h 980151"/>
              <a:gd name="connsiteX8" fmla="*/ 1014807 w 2159164"/>
              <a:gd name="connsiteY8" fmla="*/ 980151 h 980151"/>
              <a:gd name="connsiteX9" fmla="*/ 518199 w 2159164"/>
              <a:gd name="connsiteY9" fmla="*/ 980151 h 980151"/>
              <a:gd name="connsiteX10" fmla="*/ 0 w 2159164"/>
              <a:gd name="connsiteY10" fmla="*/ 980151 h 980151"/>
              <a:gd name="connsiteX11" fmla="*/ 0 w 2159164"/>
              <a:gd name="connsiteY11" fmla="*/ 470472 h 980151"/>
              <a:gd name="connsiteX12" fmla="*/ 0 w 2159164"/>
              <a:gd name="connsiteY12" fmla="*/ 0 h 980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980151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211770" y="132489"/>
                  <a:pt x="2157152" y="335729"/>
                  <a:pt x="2159164" y="490076"/>
                </a:cubicBezTo>
                <a:cubicBezTo>
                  <a:pt x="2161176" y="644423"/>
                  <a:pt x="2144488" y="753415"/>
                  <a:pt x="2159164" y="980151"/>
                </a:cubicBezTo>
                <a:cubicBezTo>
                  <a:pt x="1919093" y="996386"/>
                  <a:pt x="1770708" y="956457"/>
                  <a:pt x="1597781" y="980151"/>
                </a:cubicBezTo>
                <a:cubicBezTo>
                  <a:pt x="1424854" y="1003845"/>
                  <a:pt x="1193771" y="963451"/>
                  <a:pt x="1014807" y="980151"/>
                </a:cubicBezTo>
                <a:cubicBezTo>
                  <a:pt x="835843" y="996851"/>
                  <a:pt x="748167" y="949547"/>
                  <a:pt x="518199" y="980151"/>
                </a:cubicBezTo>
                <a:cubicBezTo>
                  <a:pt x="288231" y="1010755"/>
                  <a:pt x="230013" y="979621"/>
                  <a:pt x="0" y="980151"/>
                </a:cubicBezTo>
                <a:cubicBezTo>
                  <a:pt x="-4310" y="825905"/>
                  <a:pt x="29812" y="608255"/>
                  <a:pt x="0" y="470472"/>
                </a:cubicBezTo>
                <a:cubicBezTo>
                  <a:pt x="-29812" y="332689"/>
                  <a:pt x="8753" y="212665"/>
                  <a:pt x="0" y="0"/>
                </a:cubicBezTo>
                <a:close/>
              </a:path>
              <a:path w="2159164" h="980151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197541" y="155098"/>
                  <a:pt x="2149812" y="322995"/>
                  <a:pt x="2159164" y="460671"/>
                </a:cubicBezTo>
                <a:cubicBezTo>
                  <a:pt x="2168516" y="598347"/>
                  <a:pt x="2145717" y="830429"/>
                  <a:pt x="2159164" y="980151"/>
                </a:cubicBezTo>
                <a:cubicBezTo>
                  <a:pt x="1957681" y="1008970"/>
                  <a:pt x="1827521" y="943895"/>
                  <a:pt x="1662556" y="980151"/>
                </a:cubicBezTo>
                <a:cubicBezTo>
                  <a:pt x="1497591" y="1016407"/>
                  <a:pt x="1221093" y="916674"/>
                  <a:pt x="1101174" y="980151"/>
                </a:cubicBezTo>
                <a:cubicBezTo>
                  <a:pt x="981255" y="1043628"/>
                  <a:pt x="722102" y="920287"/>
                  <a:pt x="539791" y="980151"/>
                </a:cubicBezTo>
                <a:cubicBezTo>
                  <a:pt x="357480" y="1040015"/>
                  <a:pt x="265418" y="963772"/>
                  <a:pt x="0" y="980151"/>
                </a:cubicBezTo>
                <a:cubicBezTo>
                  <a:pt x="-3780" y="737278"/>
                  <a:pt x="37017" y="678387"/>
                  <a:pt x="0" y="470472"/>
                </a:cubicBezTo>
                <a:cubicBezTo>
                  <a:pt x="-37017" y="262557"/>
                  <a:pt x="26427" y="217943"/>
                  <a:pt x="0" y="0"/>
                </a:cubicBezTo>
                <a:close/>
              </a:path>
            </a:pathLst>
          </a:custGeom>
          <a:ln w="12700" cap="flat" cmpd="sng" algn="ctr">
            <a:solidFill>
              <a:srgbClr val="C0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60936158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Garamond" pitchFamily="18" charset="0"/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>
              <a:buFont typeface="Garamond" pitchFamily="18" charset="0"/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 38</a:t>
            </a:r>
            <a:endParaRPr lang="fa-IR" sz="1400" dirty="0"/>
          </a:p>
          <a:p>
            <a:pPr marL="0" indent="0">
              <a:buFont typeface="Garamond" pitchFamily="18" charset="0"/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25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5AF0B33-FE59-4163-B289-2432EF6B9F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87" b="50300"/>
          <a:stretch/>
        </p:blipFill>
        <p:spPr bwMode="auto">
          <a:xfrm>
            <a:off x="0" y="2136717"/>
            <a:ext cx="9174430" cy="382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35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10" y="274320"/>
            <a:ext cx="7680960" cy="1371600"/>
          </a:xfrm>
        </p:spPr>
        <p:txBody>
          <a:bodyPr/>
          <a:lstStyle/>
          <a:p>
            <a:pPr algn="r" rtl="1"/>
            <a:r>
              <a:rPr lang="fa-IR" dirty="0">
                <a:cs typeface="B Koodak" panose="00000700000000000000" pitchFamily="2" charset="-78"/>
              </a:rPr>
              <a:t>الگوریتم جنگل تصادفی</a:t>
            </a:r>
            <a:br>
              <a:rPr lang="en-US" dirty="0">
                <a:cs typeface="B Koodak" panose="00000700000000000000" pitchFamily="2" charset="-78"/>
              </a:rPr>
            </a:b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347A0-11BE-44B0-9F7C-2E5227C7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A8BA0C-D1A6-4F8F-BEB8-48D9FBECDCEB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2- درصد</a:t>
            </a:r>
            <a:endParaRPr lang="en-US" sz="2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A8E775-DA05-4E06-8A3C-B8F909BB89D3}"/>
              </a:ext>
            </a:extLst>
          </p:cNvPr>
          <p:cNvSpPr txBox="1">
            <a:spLocks/>
          </p:cNvSpPr>
          <p:nvPr/>
        </p:nvSpPr>
        <p:spPr>
          <a:xfrm>
            <a:off x="587443" y="470044"/>
            <a:ext cx="2159164" cy="980151"/>
          </a:xfrm>
          <a:custGeom>
            <a:avLst/>
            <a:gdLst>
              <a:gd name="connsiteX0" fmla="*/ 0 w 2159164"/>
              <a:gd name="connsiteY0" fmla="*/ 0 h 980151"/>
              <a:gd name="connsiteX1" fmla="*/ 582974 w 2159164"/>
              <a:gd name="connsiteY1" fmla="*/ 0 h 980151"/>
              <a:gd name="connsiteX2" fmla="*/ 1057990 w 2159164"/>
              <a:gd name="connsiteY2" fmla="*/ 0 h 980151"/>
              <a:gd name="connsiteX3" fmla="*/ 1533006 w 2159164"/>
              <a:gd name="connsiteY3" fmla="*/ 0 h 980151"/>
              <a:gd name="connsiteX4" fmla="*/ 2159164 w 2159164"/>
              <a:gd name="connsiteY4" fmla="*/ 0 h 980151"/>
              <a:gd name="connsiteX5" fmla="*/ 2159164 w 2159164"/>
              <a:gd name="connsiteY5" fmla="*/ 490076 h 980151"/>
              <a:gd name="connsiteX6" fmla="*/ 2159164 w 2159164"/>
              <a:gd name="connsiteY6" fmla="*/ 980151 h 980151"/>
              <a:gd name="connsiteX7" fmla="*/ 1597781 w 2159164"/>
              <a:gd name="connsiteY7" fmla="*/ 980151 h 980151"/>
              <a:gd name="connsiteX8" fmla="*/ 1014807 w 2159164"/>
              <a:gd name="connsiteY8" fmla="*/ 980151 h 980151"/>
              <a:gd name="connsiteX9" fmla="*/ 518199 w 2159164"/>
              <a:gd name="connsiteY9" fmla="*/ 980151 h 980151"/>
              <a:gd name="connsiteX10" fmla="*/ 0 w 2159164"/>
              <a:gd name="connsiteY10" fmla="*/ 980151 h 980151"/>
              <a:gd name="connsiteX11" fmla="*/ 0 w 2159164"/>
              <a:gd name="connsiteY11" fmla="*/ 470472 h 980151"/>
              <a:gd name="connsiteX12" fmla="*/ 0 w 2159164"/>
              <a:gd name="connsiteY12" fmla="*/ 0 h 980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980151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211770" y="132489"/>
                  <a:pt x="2157152" y="335729"/>
                  <a:pt x="2159164" y="490076"/>
                </a:cubicBezTo>
                <a:cubicBezTo>
                  <a:pt x="2161176" y="644423"/>
                  <a:pt x="2144488" y="753415"/>
                  <a:pt x="2159164" y="980151"/>
                </a:cubicBezTo>
                <a:cubicBezTo>
                  <a:pt x="1919093" y="996386"/>
                  <a:pt x="1770708" y="956457"/>
                  <a:pt x="1597781" y="980151"/>
                </a:cubicBezTo>
                <a:cubicBezTo>
                  <a:pt x="1424854" y="1003845"/>
                  <a:pt x="1193771" y="963451"/>
                  <a:pt x="1014807" y="980151"/>
                </a:cubicBezTo>
                <a:cubicBezTo>
                  <a:pt x="835843" y="996851"/>
                  <a:pt x="748167" y="949547"/>
                  <a:pt x="518199" y="980151"/>
                </a:cubicBezTo>
                <a:cubicBezTo>
                  <a:pt x="288231" y="1010755"/>
                  <a:pt x="230013" y="979621"/>
                  <a:pt x="0" y="980151"/>
                </a:cubicBezTo>
                <a:cubicBezTo>
                  <a:pt x="-4310" y="825905"/>
                  <a:pt x="29812" y="608255"/>
                  <a:pt x="0" y="470472"/>
                </a:cubicBezTo>
                <a:cubicBezTo>
                  <a:pt x="-29812" y="332689"/>
                  <a:pt x="8753" y="212665"/>
                  <a:pt x="0" y="0"/>
                </a:cubicBezTo>
                <a:close/>
              </a:path>
              <a:path w="2159164" h="980151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197541" y="155098"/>
                  <a:pt x="2149812" y="322995"/>
                  <a:pt x="2159164" y="460671"/>
                </a:cubicBezTo>
                <a:cubicBezTo>
                  <a:pt x="2168516" y="598347"/>
                  <a:pt x="2145717" y="830429"/>
                  <a:pt x="2159164" y="980151"/>
                </a:cubicBezTo>
                <a:cubicBezTo>
                  <a:pt x="1957681" y="1008970"/>
                  <a:pt x="1827521" y="943895"/>
                  <a:pt x="1662556" y="980151"/>
                </a:cubicBezTo>
                <a:cubicBezTo>
                  <a:pt x="1497591" y="1016407"/>
                  <a:pt x="1221093" y="916674"/>
                  <a:pt x="1101174" y="980151"/>
                </a:cubicBezTo>
                <a:cubicBezTo>
                  <a:pt x="981255" y="1043628"/>
                  <a:pt x="722102" y="920287"/>
                  <a:pt x="539791" y="980151"/>
                </a:cubicBezTo>
                <a:cubicBezTo>
                  <a:pt x="357480" y="1040015"/>
                  <a:pt x="265418" y="963772"/>
                  <a:pt x="0" y="980151"/>
                </a:cubicBezTo>
                <a:cubicBezTo>
                  <a:pt x="-3780" y="737278"/>
                  <a:pt x="37017" y="678387"/>
                  <a:pt x="0" y="470472"/>
                </a:cubicBezTo>
                <a:cubicBezTo>
                  <a:pt x="-37017" y="262557"/>
                  <a:pt x="26427" y="217943"/>
                  <a:pt x="0" y="0"/>
                </a:cubicBezTo>
                <a:close/>
              </a:path>
            </a:pathLst>
          </a:custGeom>
          <a:ln w="12700" cap="flat" cmpd="sng" algn="ctr">
            <a:solidFill>
              <a:srgbClr val="C0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60936158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Garamond" pitchFamily="18" charset="0"/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>
              <a:buFont typeface="Garamond" pitchFamily="18" charset="0"/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 38</a:t>
            </a:r>
            <a:endParaRPr lang="fa-IR" sz="1400" dirty="0"/>
          </a:p>
          <a:p>
            <a:pPr marL="0" indent="0">
              <a:buFont typeface="Garamond" pitchFamily="18" charset="0"/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25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5AF0B33-FE59-4163-B289-2432EF6B9F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" t="49969" r="-332" b="25318"/>
          <a:stretch/>
        </p:blipFill>
        <p:spPr bwMode="auto">
          <a:xfrm>
            <a:off x="0" y="2136717"/>
            <a:ext cx="9174430" cy="382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980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Custom 3">
      <a:dk1>
        <a:sysClr val="windowText" lastClr="000000"/>
      </a:dk1>
      <a:lt1>
        <a:srgbClr val="D1EEF9"/>
      </a:lt1>
      <a:dk2>
        <a:srgbClr val="1485A4"/>
      </a:dk2>
      <a:lt2>
        <a:srgbClr val="FFFFFF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Red Orange">
    <a:dk1>
      <a:sysClr val="windowText" lastClr="000000"/>
    </a:dk1>
    <a:lt1>
      <a:sysClr val="window" lastClr="FFFFFF"/>
    </a:lt1>
    <a:dk2>
      <a:srgbClr val="505046"/>
    </a:dk2>
    <a:lt2>
      <a:srgbClr val="EEECE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10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11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12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13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14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15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16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17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18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19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2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20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21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22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23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24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25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26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27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28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29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3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4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5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6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7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8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9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310</TotalTime>
  <Words>524</Words>
  <Application>Microsoft Office PowerPoint</Application>
  <PresentationFormat>On-screen Show (4:3)</PresentationFormat>
  <Paragraphs>163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Calibri</vt:lpstr>
      <vt:lpstr>Garamond</vt:lpstr>
      <vt:lpstr>Century Gothic</vt:lpstr>
      <vt:lpstr>Arial</vt:lpstr>
      <vt:lpstr>Savon</vt:lpstr>
      <vt:lpstr>چهارم دی ماه</vt:lpstr>
      <vt:lpstr>الگوریتم جنگل تصادفی</vt:lpstr>
      <vt:lpstr>الگوریتم جنگل تصادفی</vt:lpstr>
      <vt:lpstr>الگوریتم جنگل تصادفی</vt:lpstr>
      <vt:lpstr>الگوریتم جنگل تصادفی</vt:lpstr>
      <vt:lpstr>الگوریتم جنگل تصادفی</vt:lpstr>
      <vt:lpstr>الگوریتم جنگل تصادفی</vt:lpstr>
      <vt:lpstr>الگوریتم جنگل تصادفی </vt:lpstr>
      <vt:lpstr>الگوریتم جنگل تصادفی </vt:lpstr>
      <vt:lpstr>الگوریتم جنگل تصادفی </vt:lpstr>
      <vt:lpstr>ADABoost</vt:lpstr>
      <vt:lpstr>ADABoost</vt:lpstr>
      <vt:lpstr>ADABoost</vt:lpstr>
      <vt:lpstr>ADABoost</vt:lpstr>
      <vt:lpstr>ADABoost</vt:lpstr>
      <vt:lpstr>ADABoost</vt:lpstr>
      <vt:lpstr>ADABoost</vt:lpstr>
      <vt:lpstr>ADABoost</vt:lpstr>
      <vt:lpstr>ADABoost</vt:lpstr>
      <vt:lpstr>XGBoost</vt:lpstr>
      <vt:lpstr>XGBoost</vt:lpstr>
      <vt:lpstr>XGBoost</vt:lpstr>
      <vt:lpstr>XGBoost</vt:lpstr>
      <vt:lpstr>XGBoost</vt:lpstr>
      <vt:lpstr>XGBoost</vt:lpstr>
      <vt:lpstr>XGBoost</vt:lpstr>
      <vt:lpstr>XGBoost</vt:lpstr>
      <vt:lpstr>XGBoost</vt:lpstr>
      <vt:lpstr>XGBoost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گزارش هفتگی هفته اول دی ماه</dc:title>
  <dc:creator>Hamid</dc:creator>
  <cp:lastModifiedBy>Hamid Arabsorkhi</cp:lastModifiedBy>
  <cp:revision>36</cp:revision>
  <dcterms:created xsi:type="dcterms:W3CDTF">2023-12-20T10:38:39Z</dcterms:created>
  <dcterms:modified xsi:type="dcterms:W3CDTF">2024-01-20T11:03:16Z</dcterms:modified>
</cp:coreProperties>
</file>